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media/image7.jpeg" ContentType="image/jpeg"/>
  <Override PartName="/ppt/media/image8.jpeg" ContentType="image/jpeg"/>
  <Override PartName="/ppt/media/image9.jpeg" ContentType="image/jpeg"/>
  <Override PartName="/ppt/media/image10.jpeg" ContentType="image/jpeg"/>
  <Override PartName="/ppt/media/image11.jpeg" ContentType="image/jpeg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  <p:sldId id="302" r:id="rId54"/>
    <p:sldId id="303" r:id="rId55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1" baseline="0" cap="none" i="0" spc="0" strike="noStrike" sz="2400" u="none" kumimoji="0" normalizeH="0">
        <a:ln>
          <a:noFill/>
        </a:ln>
        <a:solidFill>
          <a:srgbClr val="000000"/>
        </a:solidFill>
        <a:effectLst/>
        <a:uFillTx/>
        <a:latin typeface="Helvetica Neue"/>
        <a:ea typeface="Helvetica Neue"/>
        <a:cs typeface="Helvetica Neue"/>
        <a:sym typeface="Helvetica Neue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lumOff val="-13575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>
              <a:hueOff val="114395"/>
              <a:lumOff val="-24975"/>
            </a:scheme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3">
              <a:hueOff val="362282"/>
              <a:satOff val="31803"/>
              <a:lumOff val="-18242"/>
            </a:schemeClr>
          </a:solidFill>
        </a:fill>
      </a:tcStyle>
    </a:firstCol>
    <a:lastRow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929292"/>
              </a:solidFill>
              <a:prstDash val="solid"/>
              <a:miter lim="400000"/>
            </a:ln>
          </a:left>
          <a:right>
            <a:ln w="12700" cap="flat">
              <a:solidFill>
                <a:srgbClr val="929292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929292"/>
              </a:solidFill>
              <a:prstDash val="solid"/>
              <a:miter lim="400000"/>
            </a:ln>
          </a:insideH>
          <a:insideV>
            <a:ln w="12700" cap="flat">
              <a:solidFill>
                <a:srgbClr val="929292"/>
              </a:solidFill>
              <a:prstDash val="solid"/>
              <a:miter lim="400000"/>
            </a:ln>
          </a:insideV>
        </a:tcBdr>
        <a:fill>
          <a:solidFill>
            <a:srgbClr val="017101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Neue Light"/>
          <a:ea typeface="Helvetica Neue Light"/>
          <a:cs typeface="Helvetica Neue Light"/>
        </a:font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FAF7E9"/>
          </a:solidFill>
        </a:fill>
      </a:tcStyle>
    </a:wholeTbl>
    <a:band2H>
      <a:tcTxStyle b="def" i="def"/>
      <a:tcStyle>
        <a:tcBdr/>
        <a:fill>
          <a:solidFill>
            <a:srgbClr val="EDEADD"/>
          </a:solidFill>
        </a:fill>
      </a:tcStyle>
    </a:band2H>
    <a:firstCol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9BA00"/>
          </a:solidFill>
        </a:fill>
      </a:tcStyle>
    </a:firstCol>
    <a:la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lastRow>
    <a:firstRow>
      <a:tcTxStyle b="off" i="off">
        <a:fontRef idx="minor">
          <a:srgbClr val="FFFFFF"/>
        </a:fontRef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FF9400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ADBDA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chemeClr val="accent6">
              <a:hueOff val="-146070"/>
              <a:satOff val="-10048"/>
              <a:lumOff val="-30626"/>
            </a:schemeClr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A6AAA9"/>
              </a:solidFill>
              <a:prstDash val="solid"/>
              <a:miter lim="400000"/>
            </a:ln>
          </a:left>
          <a:right>
            <a:ln w="12700" cap="flat">
              <a:solidFill>
                <a:srgbClr val="A6AAA9"/>
              </a:solidFill>
              <a:prstDash val="solid"/>
              <a:miter lim="400000"/>
            </a:ln>
          </a:right>
          <a:top>
            <a:ln w="12700" cap="flat">
              <a:solidFill>
                <a:srgbClr val="A6AAA9"/>
              </a:solidFill>
              <a:prstDash val="solid"/>
              <a:miter lim="400000"/>
            </a:ln>
          </a:top>
          <a:bottom>
            <a:ln w="12700" cap="flat">
              <a:solidFill>
                <a:srgbClr val="A6AAA9"/>
              </a:solidFill>
              <a:prstDash val="solid"/>
              <a:miter lim="400000"/>
            </a:ln>
          </a:bottom>
          <a:insideH>
            <a:ln w="12700" cap="flat">
              <a:solidFill>
                <a:srgbClr val="A6AAA9"/>
              </a:solidFill>
              <a:prstDash val="solid"/>
              <a:miter lim="400000"/>
            </a:ln>
          </a:insideH>
          <a:insideV>
            <a:ln w="12700" cap="flat">
              <a:solidFill>
                <a:srgbClr val="A6AAA9"/>
              </a:solidFill>
              <a:prstDash val="solid"/>
              <a:miter lim="400000"/>
            </a:ln>
          </a:insideV>
        </a:tcBdr>
        <a:fill>
          <a:solidFill>
            <a:srgbClr val="C24785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B5B5C1"/>
          </a:solidFill>
        </a:fill>
      </a:tcStyle>
    </a:wholeTbl>
    <a:band2H>
      <a:tcTxStyle b="def" i="def"/>
      <a:tcStyle>
        <a:tcBdr/>
        <a:fill>
          <a:solidFill>
            <a:srgbClr val="9A9AA5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85F"/>
          </a:solidFill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98089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 Neue"/>
          <a:ea typeface="Helvetica Neue"/>
          <a:cs typeface="Helvetica Neue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Relationship Id="rId42" Type="http://schemas.openxmlformats.org/officeDocument/2006/relationships/slide" Target="slides/slide35.xml"/><Relationship Id="rId43" Type="http://schemas.openxmlformats.org/officeDocument/2006/relationships/slide" Target="slides/slide36.xml"/><Relationship Id="rId44" Type="http://schemas.openxmlformats.org/officeDocument/2006/relationships/slide" Target="slides/slide37.xml"/><Relationship Id="rId45" Type="http://schemas.openxmlformats.org/officeDocument/2006/relationships/slide" Target="slides/slide38.xml"/><Relationship Id="rId46" Type="http://schemas.openxmlformats.org/officeDocument/2006/relationships/slide" Target="slides/slide39.xml"/><Relationship Id="rId47" Type="http://schemas.openxmlformats.org/officeDocument/2006/relationships/slide" Target="slides/slide40.xml"/><Relationship Id="rId48" Type="http://schemas.openxmlformats.org/officeDocument/2006/relationships/slide" Target="slides/slide41.xml"/><Relationship Id="rId49" Type="http://schemas.openxmlformats.org/officeDocument/2006/relationships/slide" Target="slides/slide42.xml"/><Relationship Id="rId50" Type="http://schemas.openxmlformats.org/officeDocument/2006/relationships/slide" Target="slides/slide43.xml"/><Relationship Id="rId51" Type="http://schemas.openxmlformats.org/officeDocument/2006/relationships/slide" Target="slides/slide44.xml"/><Relationship Id="rId52" Type="http://schemas.openxmlformats.org/officeDocument/2006/relationships/slide" Target="slides/slide45.xml"/><Relationship Id="rId53" Type="http://schemas.openxmlformats.org/officeDocument/2006/relationships/slide" Target="slides/slide46.xml"/><Relationship Id="rId54" Type="http://schemas.openxmlformats.org/officeDocument/2006/relationships/slide" Target="slides/slide47.xml"/><Relationship Id="rId55" Type="http://schemas.openxmlformats.org/officeDocument/2006/relationships/slide" Target="slides/slide48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17" name="Shape 117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itle" showMasterSp="1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1270000" y="1638300"/>
            <a:ext cx="10464800" cy="33020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1270000" y="50419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–Johnny Appleseed"/>
          <p:cNvSpPr txBox="1"/>
          <p:nvPr>
            <p:ph type="body" sz="quarter" idx="13"/>
          </p:nvPr>
        </p:nvSpPr>
        <p:spPr>
          <a:xfrm>
            <a:off x="1270000" y="6362700"/>
            <a:ext cx="10464800" cy="461366"/>
          </a:xfrm>
          <a:prstGeom prst="rect">
            <a:avLst/>
          </a:prstGeom>
        </p:spPr>
        <p:txBody>
          <a:bodyPr anchor="t"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i="1" sz="2400"/>
            </a:lvl1pPr>
          </a:lstStyle>
          <a:p>
            <a:pPr/>
            <a:r>
              <a:t>–Johnny Appleseed</a:t>
            </a:r>
          </a:p>
        </p:txBody>
      </p:sp>
      <p:sp>
        <p:nvSpPr>
          <p:cNvPr id="94" name="“Type a quote here.”"/>
          <p:cNvSpPr txBox="1"/>
          <p:nvPr>
            <p:ph type="body" sz="quarter" idx="14"/>
          </p:nvPr>
        </p:nvSpPr>
        <p:spPr>
          <a:xfrm>
            <a:off x="1270000" y="4267112"/>
            <a:ext cx="10464800" cy="609776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SzTx/>
              <a:buNone/>
              <a:defRPr sz="34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“Type a quote here.” </a:t>
            </a:r>
          </a:p>
        </p:txBody>
      </p:sp>
      <p:sp>
        <p:nvSpPr>
          <p:cNvPr id="9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/>
          <p:nvPr>
            <p:ph type="pic" idx="13"/>
          </p:nvPr>
        </p:nvSpPr>
        <p:spPr>
          <a:xfrm>
            <a:off x="0" y="0"/>
            <a:ext cx="13004800" cy="9753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10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1625600" y="673100"/>
            <a:ext cx="9753600" cy="5905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1270000" y="8153400"/>
            <a:ext cx="10464800" cy="11303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 txBox="1"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Image"/>
          <p:cNvSpPr/>
          <p:nvPr>
            <p:ph type="pic" sz="half" idx="13"/>
          </p:nvPr>
        </p:nvSpPr>
        <p:spPr>
          <a:xfrm>
            <a:off x="6718300" y="635000"/>
            <a:ext cx="5334000" cy="8216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39" name="Title Text"/>
          <p:cNvSpPr txBox="1"/>
          <p:nvPr>
            <p:ph type="title"/>
          </p:nvPr>
        </p:nvSpPr>
        <p:spPr>
          <a:xfrm>
            <a:off x="952500" y="635000"/>
            <a:ext cx="5334000" cy="3987800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/>
            <a:r>
              <a:t>Title Text</a:t>
            </a:r>
          </a:p>
        </p:txBody>
      </p:sp>
      <p:sp>
        <p:nvSpPr>
          <p:cNvPr id="40" name="Body Level One…"/>
          <p:cNvSpPr txBox="1"/>
          <p:nvPr>
            <p:ph type="body" sz="quarter" idx="1"/>
          </p:nvPr>
        </p:nvSpPr>
        <p:spPr>
          <a:xfrm>
            <a:off x="952500" y="4724400"/>
            <a:ext cx="5334000" cy="4114800"/>
          </a:xfrm>
          <a:prstGeom prst="rect">
            <a:avLst/>
          </a:prstGeom>
        </p:spPr>
        <p:txBody>
          <a:bodyPr anchor="t"/>
          <a:lstStyle>
            <a:lvl1pPr marL="0" indent="0" algn="ctr">
              <a:spcBef>
                <a:spcPts val="0"/>
              </a:spcBef>
              <a:buSzTx/>
              <a:buNone/>
              <a:defRPr sz="3700"/>
            </a:lvl1pPr>
            <a:lvl2pPr marL="0" indent="0" algn="ctr">
              <a:spcBef>
                <a:spcPts val="0"/>
              </a:spcBef>
              <a:buSzTx/>
              <a:buNone/>
              <a:defRPr sz="3700"/>
            </a:lvl2pPr>
            <a:lvl3pPr marL="0" indent="0" algn="ctr">
              <a:spcBef>
                <a:spcPts val="0"/>
              </a:spcBef>
              <a:buSzTx/>
              <a:buNone/>
              <a:defRPr sz="3700"/>
            </a:lvl3pPr>
            <a:lvl4pPr marL="0" indent="0" algn="ctr">
              <a:spcBef>
                <a:spcPts val="0"/>
              </a:spcBef>
              <a:buSzTx/>
              <a:buNone/>
              <a:defRPr sz="3700"/>
            </a:lvl4pPr>
            <a:lvl5pPr marL="0" indent="0" algn="ctr">
              <a:spcBef>
                <a:spcPts val="0"/>
              </a:spcBef>
              <a:buSzTx/>
              <a:buNone/>
              <a:defRPr sz="37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5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/>
          <p:nvPr>
            <p:ph type="pic" sz="half" idx="13"/>
          </p:nvPr>
        </p:nvSpPr>
        <p:spPr>
          <a:xfrm>
            <a:off x="6718300" y="2590800"/>
            <a:ext cx="5334000" cy="62865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6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7" name="Body Level One…"/>
          <p:cNvSpPr txBox="1"/>
          <p:nvPr>
            <p:ph type="body" sz="half" idx="1"/>
          </p:nvPr>
        </p:nvSpPr>
        <p:spPr>
          <a:xfrm>
            <a:off x="952500" y="25908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 txBox="1"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type="tx" showMasterSp="1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/>
          <p:nvPr>
            <p:ph type="pic" sz="quarter" idx="13"/>
          </p:nvPr>
        </p:nvSpPr>
        <p:spPr>
          <a:xfrm>
            <a:off x="6718300" y="50927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4" name="Image"/>
          <p:cNvSpPr/>
          <p:nvPr>
            <p:ph type="pic" sz="quarter" idx="14"/>
          </p:nvPr>
        </p:nvSpPr>
        <p:spPr>
          <a:xfrm>
            <a:off x="6718300" y="889000"/>
            <a:ext cx="5334000" cy="37719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5" name="Image"/>
          <p:cNvSpPr/>
          <p:nvPr>
            <p:ph type="pic" sz="half" idx="15"/>
          </p:nvPr>
        </p:nvSpPr>
        <p:spPr>
          <a:xfrm>
            <a:off x="952500" y="889000"/>
            <a:ext cx="5334000" cy="7975600"/>
          </a:xfrm>
          <a:prstGeom prst="rect">
            <a:avLst/>
          </a:prstGeom>
        </p:spPr>
        <p:txBody>
          <a:bodyPr lIns="91439" tIns="45719" rIns="91439" bIns="45719" anchor="t">
            <a:noAutofit/>
          </a:bodyPr>
          <a:lstStyle/>
          <a:p>
            <a:pPr/>
          </a:p>
        </p:txBody>
      </p:sp>
      <p:sp>
        <p:nvSpPr>
          <p:cNvPr id="86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952500" y="2540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952500" y="25908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28884" y="9296400"/>
            <a:ext cx="340259" cy="324306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b="0" sz="1600">
                <a:latin typeface="Helvetica Neue Light"/>
                <a:ea typeface="Helvetica Neue Light"/>
                <a:cs typeface="Helvetica Neue Light"/>
                <a:sym typeface="Helvetica Neue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Neue Medium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1pPr>
      <a:lvl2pPr marL="889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2pPr>
      <a:lvl3pPr marL="1333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3pPr>
      <a:lvl4pPr marL="1778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4pPr>
      <a:lvl5pPr marL="2222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5pPr>
      <a:lvl6pPr marL="2667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6pPr>
      <a:lvl7pPr marL="3111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7pPr>
      <a:lvl8pPr marL="35560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8pPr>
      <a:lvl9pPr marL="4000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145000"/>
        <a:buFontTx/>
        <a:buChar char="•"/>
        <a:tabLst/>
        <a:defRPr b="0" baseline="0" cap="none" i="0" spc="0" strike="noStrike" sz="3200" u="none">
          <a:ln>
            <a:noFill/>
          </a:ln>
          <a:solidFill>
            <a:srgbClr val="000000"/>
          </a:solidFill>
          <a:uFillTx/>
          <a:latin typeface="Helvetica Neue"/>
          <a:ea typeface="Helvetica Neue"/>
          <a:cs typeface="Helvetica Neue"/>
          <a:sym typeface="Helvetica Neue"/>
        </a:defRPr>
      </a:lvl9pPr>
    </p:bodyStyle>
    <p:otherStyle>
      <a:lvl1pPr marL="0" marR="0" indent="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1pPr>
      <a:lvl2pPr marL="0" marR="0" indent="228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2pPr>
      <a:lvl3pPr marL="0" marR="0" indent="457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3pPr>
      <a:lvl4pPr marL="0" marR="0" indent="685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4pPr>
      <a:lvl5pPr marL="0" marR="0" indent="9144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5pPr>
      <a:lvl6pPr marL="0" marR="0" indent="11430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6pPr>
      <a:lvl7pPr marL="0" marR="0" indent="13716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7pPr>
      <a:lvl8pPr marL="0" marR="0" indent="16002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8pPr>
      <a:lvl9pPr marL="0" marR="0" indent="1828800" algn="ctr" defTabSz="584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6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 Light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/Relationships>
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5.jpeg"/></Relationships>
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jpeg"/></Relationships>

</file>

<file path=ppt/slides/_rels/slide1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
</file>

<file path=ppt/slides/_rels/slide1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image" Target="../media/image7.jpeg"/><Relationship Id="rId3" Type="http://schemas.openxmlformats.org/officeDocument/2006/relationships/image" Target="../media/image8.jpeg"/><Relationship Id="rId4" Type="http://schemas.openxmlformats.org/officeDocument/2006/relationships/image" Target="../media/image8.png"/></Relationships>

</file>

<file path=ppt/slides/_rels/slide1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9.png"/></Relationships>

</file>

<file path=ppt/slides/_rels/slide1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ons.wikimedia.org/w/index.php?curid=19866418" TargetMode="External"/><Relationship Id="rId3" Type="http://schemas.openxmlformats.org/officeDocument/2006/relationships/image" Target="../media/image9.jpeg"/></Relationships>

</file>

<file path=ppt/slides/_rels/slide1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jpeg"/><Relationship Id="rId3" Type="http://schemas.openxmlformats.org/officeDocument/2006/relationships/hyperlink" Target="https://commons.wikimedia.org/w/index.php?curid=19866418" TargetMode="External"/></Relationships>

</file>

<file path=ppt/slides/_rels/slide1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2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
</file>

<file path=ppt/slides/_rels/slide2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/Relationships>

</file>

<file path=ppt/slides/_rels/slide2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hyperlink" Target="https://www.digikey.sg/en/resources/conversion-calculators/conversion-calculator-resistor-color-code-4-band" TargetMode="External"/></Relationships>

</file>

<file path=ppt/slides/_rels/slide2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commons.wikimedia.org/w/index.php?curid=35977178" TargetMode="External"/><Relationship Id="rId3" Type="http://schemas.openxmlformats.org/officeDocument/2006/relationships/image" Target="../media/image11.jpeg"/></Relationships>

</file>

<file path=ppt/slides/_rels/slide2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2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2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jpeg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www.raspberrypi.org/help/what-%20is-a-raspberry-pi/" TargetMode="External"/><Relationship Id="rId3" Type="http://schemas.openxmlformats.org/officeDocument/2006/relationships/image" Target="../media/image1.jpeg"/></Relationships>

</file>

<file path=ppt/slides/_rels/slide3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png"/></Relationships>

</file>

<file path=ppt/slides/_rels/slide3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3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4.png"/></Relationships>

</file>

<file path=ppt/slides/_rels/slide3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5.png"/></Relationships>

</file>

<file path=ppt/slides/_rels/slide3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3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3.jpeg"/><Relationship Id="rId3" Type="http://schemas.openxmlformats.org/officeDocument/2006/relationships/image" Target="../media/image16.png"/><Relationship Id="rId4" Type="http://schemas.openxmlformats.org/officeDocument/2006/relationships/image" Target="../media/image17.png"/><Relationship Id="rId5" Type="http://schemas.openxmlformats.org/officeDocument/2006/relationships/hyperlink" Target="https://commons.wikimedia.org/w/index.php?curid=2550283" TargetMode="External"/><Relationship Id="rId6" Type="http://schemas.openxmlformats.org/officeDocument/2006/relationships/hyperlink" Target="https://commons.wikimedia.org/w/index.php?curid=48765863" TargetMode="External"/><Relationship Id="rId7" Type="http://schemas.openxmlformats.org/officeDocument/2006/relationships/hyperlink" Target="https://commons.wikimedia.org/w/index.php?curid=69807877" TargetMode="External"/></Relationships>

</file>

<file path=ppt/slides/_rels/slide3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4.jpeg"/><Relationship Id="rId3" Type="http://schemas.openxmlformats.org/officeDocument/2006/relationships/image" Target="../media/image18.png"/></Relationships>

</file>

<file path=ppt/slides/_rels/slide3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9.png"/></Relationships>

</file>

<file path=ppt/slides/_rels/slide3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40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4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jpeg"/></Relationships>

</file>

<file path=ppt/slides/_rels/slide4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0.png"/></Relationships>

</file>

<file path=ppt/slides/_rels/slide4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/Relationships>

</file>

<file path=ppt/slides/_rels/slide4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.png"/></Relationships>

</file>

<file path=ppt/slides/_rels/slide4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4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4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lets-code-p.github.io/" TargetMode="External"/></Relationships>

</file>

<file path=ppt/slides/_rels/slide4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hyperlink" Target="https://projects.raspberrypi.org/en/projects/raspberry-pi-getting-started" TargetMode="External"/><Relationship Id="rId3" Type="http://schemas.openxmlformats.org/officeDocument/2006/relationships/hyperlink" Target="https://curriculum.raspberrypi.org/" TargetMode="External"/><Relationship Id="rId4" Type="http://schemas.openxmlformats.org/officeDocument/2006/relationships/hyperlink" Target="https://github.com/adafruit/Fritzing-Library" TargetMode="External"/><Relationship Id="rId5" Type="http://schemas.openxmlformats.org/officeDocument/2006/relationships/hyperlink" Target="https://www.digikey.sg/en/resources/conversion-calculators/conversion-calculator-resistor-color-code-4-band" TargetMode="External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.png"/><Relationship Id="rId3" Type="http://schemas.openxmlformats.org/officeDocument/2006/relationships/image" Target="../media/image2.jpeg"/><Relationship Id="rId4" Type="http://schemas.openxmlformats.org/officeDocument/2006/relationships/image" Target="../media/image2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6.xml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4.jpeg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Coding Workshop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Coding Workshop</a:t>
            </a:r>
          </a:p>
        </p:txBody>
      </p:sp>
      <p:sp>
        <p:nvSpPr>
          <p:cNvPr id="120" name="Body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21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1" name="400_points_breadboard.jpg" descr="400_points_breadboar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99" r="0" b="459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62" name="Solder-less Bread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25779">
              <a:defRPr sz="7200"/>
            </a:lvl1pPr>
          </a:lstStyle>
          <a:p>
            <a:pPr/>
            <a:r>
              <a:t>Solder-less Bread Board</a:t>
            </a:r>
          </a:p>
        </p:txBody>
      </p:sp>
      <p:sp>
        <p:nvSpPr>
          <p:cNvPr id="163" name="By oomlout - BREB-01 (Breadboard), CC BY-SA 2.0, https://commons.wikimedia.org/w/index.php?curid=19867043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oomlout - BREB-01 (Breadboard), CC BY-SA 2.0, https://commons.wikimedia.org/w/index.php?curid=19867043</a:t>
            </a:r>
          </a:p>
        </p:txBody>
      </p:sp>
      <p:sp>
        <p:nvSpPr>
          <p:cNvPr id="16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Breadboard.jpg" descr="Breadboard.jpg"/>
          <p:cNvPicPr>
            <a:picLocks noChangeAspect="1"/>
          </p:cNvPicPr>
          <p:nvPr/>
        </p:nvPicPr>
        <p:blipFill>
          <a:blip r:embed="rId2">
            <a:extLst/>
          </a:blip>
          <a:srcRect l="0" t="185" r="0" b="60050"/>
          <a:stretch>
            <a:fillRect/>
          </a:stretch>
        </p:blipFill>
        <p:spPr>
          <a:xfrm rot="16200000">
            <a:off x="1208964" y="1525850"/>
            <a:ext cx="5682411" cy="6701947"/>
          </a:xfrm>
          <a:prstGeom prst="rect">
            <a:avLst/>
          </a:prstGeom>
          <a:ln w="12700">
            <a:miter lim="400000"/>
          </a:ln>
        </p:spPr>
      </p:pic>
      <p:sp>
        <p:nvSpPr>
          <p:cNvPr id="167" name="↙︎All the holes in this row are connected"/>
          <p:cNvSpPr txBox="1"/>
          <p:nvPr/>
        </p:nvSpPr>
        <p:spPr>
          <a:xfrm>
            <a:off x="7394970" y="2077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↙︎All the holes in this row are connected</a:t>
            </a:r>
          </a:p>
        </p:txBody>
      </p:sp>
      <p:sp>
        <p:nvSpPr>
          <p:cNvPr id="168" name="↖︎All the holes in this row are connected"/>
          <p:cNvSpPr txBox="1"/>
          <p:nvPr/>
        </p:nvSpPr>
        <p:spPr>
          <a:xfrm>
            <a:off x="7394970" y="2560139"/>
            <a:ext cx="4910634" cy="41163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↖︎All the holes in this row are connected</a:t>
            </a:r>
          </a:p>
        </p:txBody>
      </p:sp>
      <p:sp>
        <p:nvSpPr>
          <p:cNvPr id="169" name="↙︎All the holes in this row are connected"/>
          <p:cNvSpPr txBox="1"/>
          <p:nvPr/>
        </p:nvSpPr>
        <p:spPr>
          <a:xfrm>
            <a:off x="7394970" y="6776677"/>
            <a:ext cx="4910634" cy="4699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↙︎All the holes in this row are connected</a:t>
            </a:r>
          </a:p>
        </p:txBody>
      </p:sp>
      <p:sp>
        <p:nvSpPr>
          <p:cNvPr id="170" name="↖︎All the holes in this row are connected"/>
          <p:cNvSpPr txBox="1"/>
          <p:nvPr/>
        </p:nvSpPr>
        <p:spPr>
          <a:xfrm>
            <a:off x="7394970" y="7259140"/>
            <a:ext cx="4910634" cy="41163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2100"/>
            </a:lvl1pPr>
          </a:lstStyle>
          <a:p>
            <a:pPr/>
            <a:r>
              <a:t>↖︎All the holes in this row are connected</a:t>
            </a:r>
          </a:p>
        </p:txBody>
      </p:sp>
      <p:sp>
        <p:nvSpPr>
          <p:cNvPr id="171" name="All the holes each column…"/>
          <p:cNvSpPr txBox="1"/>
          <p:nvPr/>
        </p:nvSpPr>
        <p:spPr>
          <a:xfrm>
            <a:off x="7848204" y="5432088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are connected</a:t>
            </a:r>
          </a:p>
        </p:txBody>
      </p:sp>
      <p:sp>
        <p:nvSpPr>
          <p:cNvPr id="172" name="All the holes each column…"/>
          <p:cNvSpPr txBox="1"/>
          <p:nvPr/>
        </p:nvSpPr>
        <p:spPr>
          <a:xfrm>
            <a:off x="7848204" y="3656831"/>
            <a:ext cx="3246426" cy="71680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All the holes each column</a:t>
            </a:r>
          </a:p>
          <a:p>
            <a:pPr algn="l">
              <a:lnSpc>
                <a:spcPct val="10000"/>
              </a:lnSpc>
              <a:spcBef>
                <a:spcPts val="2100"/>
              </a:spcBef>
              <a:defRPr b="0" sz="2100"/>
            </a:pPr>
            <a:r>
              <a:t>are connected</a:t>
            </a:r>
          </a:p>
        </p:txBody>
      </p:sp>
      <p:sp>
        <p:nvSpPr>
          <p:cNvPr id="173" name="}"/>
          <p:cNvSpPr txBox="1"/>
          <p:nvPr/>
        </p:nvSpPr>
        <p:spPr>
          <a:xfrm>
            <a:off x="7322547" y="4860303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10400"/>
            </a:lvl1pPr>
          </a:lstStyle>
          <a:p>
            <a:pPr/>
            <a:r>
              <a:t>}</a:t>
            </a:r>
          </a:p>
        </p:txBody>
      </p:sp>
      <p:sp>
        <p:nvSpPr>
          <p:cNvPr id="174" name="}"/>
          <p:cNvSpPr txBox="1"/>
          <p:nvPr/>
        </p:nvSpPr>
        <p:spPr>
          <a:xfrm>
            <a:off x="7322547" y="3045529"/>
            <a:ext cx="554128" cy="163941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>
              <a:spcBef>
                <a:spcPts val="3200"/>
              </a:spcBef>
              <a:defRPr b="0" sz="10400"/>
            </a:lvl1pPr>
          </a:lstStyle>
          <a:p>
            <a:pPr/>
            <a:r>
              <a:t>}</a:t>
            </a:r>
          </a:p>
        </p:txBody>
      </p:sp>
      <p:sp>
        <p:nvSpPr>
          <p:cNvPr id="17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Pcb33.430-g1.jpg" descr="Pcb33.430-g1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3789" r="0" b="3789"/>
          <a:stretch>
            <a:fillRect/>
          </a:stretch>
        </p:blipFill>
        <p:spPr>
          <a:prstGeom prst="rect">
            <a:avLst/>
          </a:prstGeom>
        </p:spPr>
      </p:pic>
      <p:sp>
        <p:nvSpPr>
          <p:cNvPr id="178" name="Printed Circuit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Printed Circuit Board</a:t>
            </a:r>
          </a:p>
        </p:txBody>
      </p:sp>
      <p:sp>
        <p:nvSpPr>
          <p:cNvPr id="179" name="By Florian Schäffer - Own work, CC BY-SA 4.0, https://commons.wikimedia.org/w/index.php?curid=45535472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Florian Schäffer - Own work, CC BY-SA 4.0, https://commons.wikimedia.org/w/index.php?curid=45535472</a:t>
            </a:r>
          </a:p>
        </p:txBody>
      </p:sp>
      <p:sp>
        <p:nvSpPr>
          <p:cNvPr id="18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From Prototype to Commercial Electro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From Prototype to Commercial Electronics</a:t>
            </a:r>
          </a:p>
        </p:txBody>
      </p:sp>
      <p:pic>
        <p:nvPicPr>
          <p:cNvPr id="183" name="Screenshot 2019-02-21 at 11.59.31 PM.png" descr="Screenshot 2019-02-21 at 11.59.31 PM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538660" y="3927276"/>
            <a:ext cx="5801698" cy="3626062"/>
          </a:xfrm>
          <a:prstGeom prst="rect">
            <a:avLst/>
          </a:prstGeom>
          <a:ln w="12700">
            <a:miter lim="400000"/>
          </a:ln>
        </p:spPr>
      </p:pic>
      <p:pic>
        <p:nvPicPr>
          <p:cNvPr id="184" name="Screenshot 2019-02-22 at 12.00.01 AM.png" descr="Screenshot 2019-02-22 at 12.00.01 AM.png"/>
          <p:cNvPicPr>
            <a:picLocks noChangeAspect="1"/>
          </p:cNvPicPr>
          <p:nvPr/>
        </p:nvPicPr>
        <p:blipFill>
          <a:blip r:embed="rId3">
            <a:extLst/>
          </a:blip>
          <a:srcRect l="0" t="9622" r="19053" b="9622"/>
          <a:stretch>
            <a:fillRect/>
          </a:stretch>
        </p:blipFill>
        <p:spPr>
          <a:xfrm>
            <a:off x="6637235" y="3927276"/>
            <a:ext cx="5816068" cy="3626409"/>
          </a:xfrm>
          <a:prstGeom prst="rect">
            <a:avLst/>
          </a:prstGeom>
          <a:ln w="25400">
            <a:solidFill>
              <a:srgbClr val="000000"/>
            </a:solidFill>
            <a:miter lim="400000"/>
          </a:ln>
        </p:spPr>
      </p:pic>
      <p:sp>
        <p:nvSpPr>
          <p:cNvPr id="185" name="By: http://fritzing.org/home/"/>
          <p:cNvSpPr txBox="1"/>
          <p:nvPr>
            <p:ph type="body" sz="quarter" idx="1"/>
          </p:nvPr>
        </p:nvSpPr>
        <p:spPr>
          <a:xfrm>
            <a:off x="3571362" y="8601306"/>
            <a:ext cx="5862076" cy="829305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By: http://fritzing.org/home/</a:t>
            </a:r>
          </a:p>
        </p:txBody>
      </p:sp>
      <p:sp>
        <p:nvSpPr>
          <p:cNvPr id="186" name="Slide Number"/>
          <p:cNvSpPr txBox="1"/>
          <p:nvPr>
            <p:ph type="sldNum" sz="quarter" idx="4294967295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8" name="Screenshot 2019-02-22 at 12.00.24 AM.png" descr="Screenshot 2019-02-22 at 12.00.24 AM.png"/>
          <p:cNvPicPr>
            <a:picLocks noChangeAspect="1"/>
          </p:cNvPicPr>
          <p:nvPr/>
        </p:nvPicPr>
        <p:blipFill>
          <a:blip r:embed="rId2">
            <a:extLst/>
          </a:blip>
          <a:srcRect l="999" t="9181" r="18780" b="11055"/>
          <a:stretch>
            <a:fillRect/>
          </a:stretch>
        </p:blipFill>
        <p:spPr>
          <a:xfrm>
            <a:off x="521991" y="3927276"/>
            <a:ext cx="5835038" cy="3626124"/>
          </a:xfrm>
          <a:prstGeom prst="rect">
            <a:avLst/>
          </a:prstGeom>
          <a:ln w="12700">
            <a:miter lim="400000"/>
          </a:ln>
        </p:spPr>
      </p:pic>
      <p:pic>
        <p:nvPicPr>
          <p:cNvPr id="189" name="Screenshot 2019-02-22 at 12.09.21 AM.png" descr="Screenshot 2019-02-22 at 12.09.21 AM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1246" y="3937793"/>
            <a:ext cx="5768353" cy="3605221"/>
          </a:xfrm>
          <a:prstGeom prst="rect">
            <a:avLst/>
          </a:prstGeom>
          <a:ln w="12700">
            <a:miter lim="400000"/>
          </a:ln>
        </p:spPr>
      </p:pic>
      <p:sp>
        <p:nvSpPr>
          <p:cNvPr id="190" name="From Prototype to Commercial Electronic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/>
            <a:r>
              <a:t>From Prototype to Commercial Electronics</a:t>
            </a:r>
          </a:p>
        </p:txBody>
      </p:sp>
      <p:sp>
        <p:nvSpPr>
          <p:cNvPr id="191" name="By: http://fritzing.org/home/"/>
          <p:cNvSpPr txBox="1"/>
          <p:nvPr>
            <p:ph type="body" sz="quarter" idx="1"/>
          </p:nvPr>
        </p:nvSpPr>
        <p:spPr>
          <a:xfrm>
            <a:off x="3571362" y="8601306"/>
            <a:ext cx="5862076" cy="829305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By: http://fritzing.org/home/</a:t>
            </a:r>
          </a:p>
        </p:txBody>
      </p:sp>
      <p:sp>
        <p:nvSpPr>
          <p:cNvPr id="192" name="Slide Number"/>
          <p:cNvSpPr txBox="1"/>
          <p:nvPr>
            <p:ph type="sldNum" sz="quarter" idx="4294967295"/>
          </p:nvPr>
        </p:nvSpPr>
        <p:spPr>
          <a:xfrm>
            <a:off x="6328884" y="9296400"/>
            <a:ext cx="340259" cy="342900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Light"/>
                <a:ea typeface="Helvetica Light"/>
                <a:cs typeface="Helvetica Light"/>
                <a:sym typeface="Helvetica Light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" name="solder.jpg" descr="solder.jpg"/>
          <p:cNvPicPr>
            <a:picLocks noChangeAspect="1"/>
          </p:cNvPicPr>
          <p:nvPr/>
        </p:nvPicPr>
        <p:blipFill>
          <a:blip r:embed="rId2">
            <a:extLst/>
          </a:blip>
          <a:srcRect l="6989" t="23803" r="2486" b="0"/>
          <a:stretch>
            <a:fillRect/>
          </a:stretch>
        </p:blipFill>
        <p:spPr>
          <a:xfrm>
            <a:off x="278687" y="4058610"/>
            <a:ext cx="6387126" cy="5376245"/>
          </a:xfrm>
          <a:prstGeom prst="rect">
            <a:avLst/>
          </a:prstGeom>
          <a:ln w="12700">
            <a:miter lim="400000"/>
          </a:ln>
        </p:spPr>
      </p:pic>
      <p:pic>
        <p:nvPicPr>
          <p:cNvPr id="195" name="board-technology-gadget-trace-art-electronics-design-circuit-screwdriver-tin-solder-feinmechanik-electrical-engineering-elektroniker-soldering-station-1058819.jpg" descr="board-technology-gadget-trace-art-electronics-design-circuit-screwdriver-tin-solder-feinmechanik-electrical-engineering-elektroniker-soldering-station-1058819.jpg"/>
          <p:cNvPicPr>
            <a:picLocks noChangeAspect="1"/>
          </p:cNvPicPr>
          <p:nvPr/>
        </p:nvPicPr>
        <p:blipFill>
          <a:blip r:embed="rId3">
            <a:extLst/>
          </a:blip>
          <a:srcRect l="4955" t="0" r="46724" b="0"/>
          <a:stretch>
            <a:fillRect/>
          </a:stretch>
        </p:blipFill>
        <p:spPr>
          <a:xfrm>
            <a:off x="6925748" y="367526"/>
            <a:ext cx="5829189" cy="8040118"/>
          </a:xfrm>
          <a:prstGeom prst="rect">
            <a:avLst/>
          </a:prstGeom>
          <a:ln w="12700">
            <a:miter lim="400000"/>
          </a:ln>
        </p:spPr>
      </p:pic>
      <p:sp>
        <p:nvSpPr>
          <p:cNvPr id="196" name="Top left: Gareth Halfacree from Bradford, UK [CC BY-SA 2.0 (https://creativecommons.org/licenses/by-sa/2.0)]…"/>
          <p:cNvSpPr txBox="1"/>
          <p:nvPr>
            <p:ph type="body" sz="quarter" idx="4294967295"/>
          </p:nvPr>
        </p:nvSpPr>
        <p:spPr>
          <a:xfrm>
            <a:off x="6909361" y="8595259"/>
            <a:ext cx="5862076" cy="829305"/>
          </a:xfrm>
          <a:prstGeom prst="rect">
            <a:avLst/>
          </a:prstGeom>
        </p:spPr>
        <p:txBody>
          <a:bodyPr anchor="b"/>
          <a:lstStyle/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Top left: Gareth Halfacree from Bradford, UK [CC BY-SA 2.0 (https://creativecommons.org/licenses/by-sa/2.0)]</a:t>
            </a:r>
          </a:p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Botton left: https://m.media-amazon.com/images/S/aplus-media/vc/a40c0904-3a4c-427f-86cd-95a04a4bbf87.jpg</a:t>
            </a:r>
          </a:p>
          <a:p>
            <a:pPr marL="0" indent="0" algn="ctr">
              <a:spcBef>
                <a:spcPts val="0"/>
              </a:spcBef>
              <a:buSzTx/>
              <a:buNone/>
              <a:defRPr i="1" sz="900">
                <a:solidFill>
                  <a:srgbClr val="929292"/>
                </a:solidFill>
              </a:defRPr>
            </a:pPr>
            <a:r>
              <a:t>Right: https://pxhere.com/en/photo/1058819</a:t>
            </a:r>
          </a:p>
        </p:txBody>
      </p:sp>
      <p:pic>
        <p:nvPicPr>
          <p:cNvPr id="197" name="1024px-Raspberry_Pi_Reset_Switch_Soldering_Project_(23518514533).png" descr="1024px-Raspberry_Pi_Reset_Switch_Soldering_Project_(23518514533).png"/>
          <p:cNvPicPr>
            <a:picLocks noChangeAspect="1"/>
          </p:cNvPicPr>
          <p:nvPr/>
        </p:nvPicPr>
        <p:blipFill>
          <a:blip r:embed="rId4">
            <a:extLst/>
          </a:blip>
          <a:srcRect l="0" t="12655" r="0" b="5028"/>
          <a:stretch>
            <a:fillRect/>
          </a:stretch>
        </p:blipFill>
        <p:spPr>
          <a:xfrm>
            <a:off x="278558" y="370871"/>
            <a:ext cx="6397532" cy="3502219"/>
          </a:xfrm>
          <a:prstGeom prst="rect">
            <a:avLst/>
          </a:prstGeom>
          <a:ln w="12700">
            <a:miter lim="400000"/>
          </a:ln>
        </p:spPr>
      </p:pic>
      <p:sp>
        <p:nvSpPr>
          <p:cNvPr id="19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Initial Power Connect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54990">
              <a:defRPr sz="7600"/>
            </a:lvl1pPr>
          </a:lstStyle>
          <a:p>
            <a:pPr/>
            <a:r>
              <a:t>Initial Power Connection</a:t>
            </a:r>
          </a:p>
        </p:txBody>
      </p:sp>
      <p:pic>
        <p:nvPicPr>
          <p:cNvPr id="201" name="schema1.png" descr="schema1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528"/>
          <a:stretch>
            <a:fillRect/>
          </a:stretch>
        </p:blipFill>
        <p:spPr>
          <a:xfrm>
            <a:off x="0" y="3175334"/>
            <a:ext cx="13004801" cy="4202774"/>
          </a:xfrm>
          <a:prstGeom prst="rect">
            <a:avLst/>
          </a:prstGeom>
          <a:ln w="12700">
            <a:miter lim="400000"/>
          </a:ln>
        </p:spPr>
      </p:pic>
      <p:sp>
        <p:nvSpPr>
          <p:cNvPr id="202" name="Connect the 3.3V row to the red column and the GND to the blue column…"/>
          <p:cNvSpPr txBox="1"/>
          <p:nvPr>
            <p:ph type="body" sz="quarter" idx="4294967295"/>
          </p:nvPr>
        </p:nvSpPr>
        <p:spPr>
          <a:xfrm>
            <a:off x="1423903" y="7968476"/>
            <a:ext cx="10156994" cy="1306393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the 3.3V row to the red column and the GND to the blue column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Connect both blue columns and both red columns so that they are the same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Extra step for transparent breadboard: Connect the middle</a:t>
            </a:r>
          </a:p>
        </p:txBody>
      </p:sp>
      <p:sp>
        <p:nvSpPr>
          <p:cNvPr id="20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Jumper W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Jumper Wire</a:t>
            </a:r>
          </a:p>
        </p:txBody>
      </p:sp>
      <p:sp>
        <p:nvSpPr>
          <p:cNvPr id="206" name="Top: By oomlout - A few Jumper Wires, CC BY-SA 2.0, https://commons.wikimedia.org/w/index.php?curid=19866418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Top: By oomlout - A few Jumper Wires, CC BY-SA 2.0, </a:t>
            </a:r>
            <a:r>
              <a:rPr u="sng">
                <a:hlinkClick r:id="rId2" invalidUrl="" action="" tgtFrame="" tooltip="" history="1" highlightClick="0" endSnd="0"/>
              </a:rPr>
              <a:t>https://commons.wikimedia.org/w/index.php?curid=19866418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Bottom: By oomlout - Jumper Wires with Crocodile Clips (x10) - JUMP-03Uploaded by bomazi, CC BY-SA 2.0, https://commons.wikimedia.org/w/index.php?curid=19866590</a:t>
            </a:r>
          </a:p>
        </p:txBody>
      </p:sp>
      <p:pic>
        <p:nvPicPr>
          <p:cNvPr id="207" name="1200px-A_few_Jumper_Wires.jpg" descr="1200px-A_few_Jumper_Wires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18509" y="452606"/>
            <a:ext cx="9367782" cy="6252994"/>
          </a:xfrm>
          <a:prstGeom prst="rect">
            <a:avLst/>
          </a:prstGeom>
          <a:ln w="12700">
            <a:miter lim="400000"/>
          </a:ln>
        </p:spPr>
      </p:pic>
      <p:sp>
        <p:nvSpPr>
          <p:cNvPr id="20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0" name="1200px-Jumper_Wires_with_Crocodile_Clips.jpg" descr="1200px-Jumper_Wires_with_Crocodile_Clips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33009" y="452606"/>
            <a:ext cx="9538782" cy="6359188"/>
          </a:xfrm>
          <a:prstGeom prst="rect">
            <a:avLst/>
          </a:prstGeom>
          <a:ln w="12700">
            <a:miter lim="400000"/>
          </a:ln>
        </p:spPr>
      </p:pic>
      <p:sp>
        <p:nvSpPr>
          <p:cNvPr id="211" name="Jumper Wir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Jumper Wire</a:t>
            </a:r>
          </a:p>
        </p:txBody>
      </p:sp>
      <p:sp>
        <p:nvSpPr>
          <p:cNvPr id="212" name="Top: By oomlout - A few Jumper Wires, CC BY-SA 2.0, https://commons.wikimedia.org/w/index.php?curid=19866418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Top: By oomlout - A few Jumper Wires, CC BY-SA 2.0, </a:t>
            </a:r>
            <a:r>
              <a:rPr u="sng">
                <a:hlinkClick r:id="rId3" invalidUrl="" action="" tgtFrame="" tooltip="" history="1" highlightClick="0" endSnd="0"/>
              </a:rPr>
              <a:t>https://commons.wikimedia.org/w/index.php?curid=19866418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Bottom: By oomlout - Jumper Wires with Crocodile Clips (x10) - JUMP-03Uploaded by bomazi, CC BY-SA 2.0, https://commons.wikimedia.org/w/index.php?curid=19866590</a:t>
            </a:r>
          </a:p>
        </p:txBody>
      </p:sp>
      <p:sp>
        <p:nvSpPr>
          <p:cNvPr id="21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adget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Gadgets</a:t>
            </a:r>
          </a:p>
        </p:txBody>
      </p:sp>
      <p:sp>
        <p:nvSpPr>
          <p:cNvPr id="216" name="LED (Light-emitting Diode)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(Light-emitting Diode)</a:t>
            </a:r>
          </a:p>
          <a:p>
            <a:pPr/>
            <a:r>
              <a:t>LDR (Light-dependant Resistor) </a:t>
            </a:r>
          </a:p>
          <a:p>
            <a:pPr/>
            <a:r>
              <a:t>Switch</a:t>
            </a:r>
          </a:p>
          <a:p>
            <a:pPr/>
            <a:r>
              <a:t>Buzzer [analog output]</a:t>
            </a:r>
          </a:p>
          <a:p>
            <a:pPr/>
            <a:r>
              <a:t>7 Segment Display</a:t>
            </a:r>
          </a:p>
        </p:txBody>
      </p:sp>
      <p:sp>
        <p:nvSpPr>
          <p:cNvPr id="21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Outlin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Outline</a:t>
            </a:r>
          </a:p>
        </p:txBody>
      </p:sp>
      <p:sp>
        <p:nvSpPr>
          <p:cNvPr id="124" name="Raspberry Pi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Raspberry Pi</a:t>
            </a:r>
          </a:p>
          <a:p>
            <a:pPr/>
            <a:r>
              <a:t>Run Python on Pi </a:t>
            </a:r>
          </a:p>
          <a:p>
            <a:pPr/>
            <a:r>
              <a:t>Circuit design</a:t>
            </a:r>
          </a:p>
          <a:p>
            <a:pPr/>
            <a:r>
              <a:t>Programme the Gadgets</a:t>
            </a:r>
          </a:p>
          <a:p>
            <a:pPr/>
            <a:r>
              <a:t>Mini Project - Smart Home</a:t>
            </a:r>
          </a:p>
        </p:txBody>
      </p:sp>
      <p:sp>
        <p:nvSpPr>
          <p:cNvPr id="125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Light-emitting Di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Light-emitting Diode</a:t>
            </a:r>
          </a:p>
        </p:txBody>
      </p:sp>
      <p:sp>
        <p:nvSpPr>
          <p:cNvPr id="220" name="By Inductiveload - Own work by uploader, drawn in Solid Edge and Inkscape., Public Domain, https://commons.wikimedia.org/w/index.php?curid=6431789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By Inductiveload - Own work by uploader, drawn in Solid Edge and Inkscape., Public Domain, https://commons.wikimedia.org/w/index.php?curid=6431789</a:t>
            </a:r>
          </a:p>
        </p:txBody>
      </p:sp>
      <p:pic>
        <p:nvPicPr>
          <p:cNvPr id="221" name="LED.png" descr="LED.png"/>
          <p:cNvPicPr>
            <a:picLocks noChangeAspect="1"/>
          </p:cNvPicPr>
          <p:nvPr/>
        </p:nvPicPr>
        <p:blipFill>
          <a:blip r:embed="rId2">
            <a:extLst/>
          </a:blip>
          <a:srcRect l="0" t="8813" r="0" b="0"/>
          <a:stretch>
            <a:fillRect/>
          </a:stretch>
        </p:blipFill>
        <p:spPr>
          <a:xfrm>
            <a:off x="3378001" y="467121"/>
            <a:ext cx="6248602" cy="6329980"/>
          </a:xfrm>
          <a:prstGeom prst="rect">
            <a:avLst/>
          </a:prstGeom>
          <a:ln w="12700">
            <a:miter lim="400000"/>
          </a:ln>
        </p:spPr>
      </p:pic>
      <p:sp>
        <p:nvSpPr>
          <p:cNvPr id="22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LED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- Circuit</a:t>
            </a:r>
          </a:p>
        </p:txBody>
      </p:sp>
      <p:sp>
        <p:nvSpPr>
          <p:cNvPr id="225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226" name="led.png" descr="led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976"/>
          <a:stretch>
            <a:fillRect/>
          </a:stretch>
        </p:blipFill>
        <p:spPr>
          <a:xfrm>
            <a:off x="-1" y="2739032"/>
            <a:ext cx="13004801" cy="4275685"/>
          </a:xfrm>
          <a:prstGeom prst="rect">
            <a:avLst/>
          </a:prstGeom>
          <a:ln w="12700">
            <a:miter lim="400000"/>
          </a:ln>
        </p:spPr>
      </p:pic>
      <p:sp>
        <p:nvSpPr>
          <p:cNvPr id="227" name="Resistor from ground to a row…"/>
          <p:cNvSpPr txBox="1"/>
          <p:nvPr>
            <p:ph type="body" sz="quarter" idx="4294967295"/>
          </p:nvPr>
        </p:nvSpPr>
        <p:spPr>
          <a:xfrm>
            <a:off x="1270000" y="7614677"/>
            <a:ext cx="10464800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Resistor from ground to a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pin #4 to a different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LED connecting both the rows with the longer side connecting to pin #4</a:t>
            </a:r>
          </a:p>
        </p:txBody>
      </p:sp>
      <p:sp>
        <p:nvSpPr>
          <p:cNvPr id="22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LED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LED - Code</a:t>
            </a:r>
          </a:p>
        </p:txBody>
      </p:sp>
      <p:sp>
        <p:nvSpPr>
          <p:cNvPr id="231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32" name="import RPi.GPIO as GPIO…"/>
          <p:cNvSpPr txBox="1"/>
          <p:nvPr/>
        </p:nvSpPr>
        <p:spPr>
          <a:xfrm>
            <a:off x="3667939" y="3031066"/>
            <a:ext cx="5668922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print(</a:t>
            </a:r>
            <a:r>
              <a:t>'LED on'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HIGH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0.5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print(</a:t>
            </a:r>
            <a:r>
              <a:t>'LED off'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,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LOW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0.5</a:t>
            </a:r>
            <a:r>
              <a:rPr>
                <a:solidFill>
                  <a:srgbClr val="3F51B5"/>
                </a:solidFill>
              </a:rPr>
              <a:t>)</a:t>
            </a:r>
          </a:p>
        </p:txBody>
      </p:sp>
      <p:sp>
        <p:nvSpPr>
          <p:cNvPr id="23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Make the LED blink 5 times…"/>
          <p:cNvSpPr txBox="1"/>
          <p:nvPr>
            <p:ph type="subTitle" sz="half" idx="1"/>
          </p:nvPr>
        </p:nvSpPr>
        <p:spPr>
          <a:xfrm>
            <a:off x="1270000" y="5041900"/>
            <a:ext cx="10464800" cy="3467744"/>
          </a:xfrm>
          <a:prstGeom prst="rect">
            <a:avLst/>
          </a:prstGeom>
        </p:spPr>
        <p:txBody>
          <a:bodyPr/>
          <a:lstStyle/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the LED blink 5 times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the LED blink at different frequency</a:t>
            </a: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1"/>
              <a:defRPr sz="3539"/>
            </a:pPr>
            <a:r>
              <a:t>Make different LEDs blink at different frequency</a:t>
            </a:r>
          </a:p>
          <a:p>
            <a:pPr algn="l" defTabSz="344677">
              <a:spcBef>
                <a:spcPts val="1100"/>
              </a:spcBef>
              <a:defRPr sz="3539"/>
            </a:pPr>
          </a:p>
          <a:p>
            <a:pPr marL="702468" indent="-702468" algn="l" defTabSz="344677">
              <a:spcBef>
                <a:spcPts val="1100"/>
              </a:spcBef>
              <a:buSzPct val="100000"/>
              <a:buAutoNum type="arabicPeriod" startAt="4"/>
              <a:defRPr sz="3539"/>
            </a:pPr>
            <a:r>
              <a:t>What are the resistance of our resistors?</a:t>
            </a:r>
          </a:p>
        </p:txBody>
      </p:sp>
      <p:pic>
        <p:nvPicPr>
          <p:cNvPr id="236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3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Resistor Color Code">
            <a:hlinkClick r:id="rId2" invalidUrl="" action="" tgtFrame="" tooltip="" history="1" highlightClick="0" endSnd="0"/>
          </p:cNvPr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Resistor Color Code</a:t>
            </a:r>
          </a:p>
        </p:txBody>
      </p:sp>
      <p:sp>
        <p:nvSpPr>
          <p:cNvPr id="24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Light-dependent Resisto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2412">
              <a:defRPr sz="6880"/>
            </a:lvl1pPr>
          </a:lstStyle>
          <a:p>
            <a:pPr/>
            <a:r>
              <a:t>Light-dependent Resistor</a:t>
            </a:r>
          </a:p>
        </p:txBody>
      </p:sp>
      <p:sp>
        <p:nvSpPr>
          <p:cNvPr id="243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44" name="By Junkyardsparkle - Own work, CC0, https://commons.wikimedia.org/w/index.php?curid=35977178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0" i="1" sz="1200">
                <a:solidFill>
                  <a:srgbClr val="929292"/>
                </a:solidFill>
              </a:defRPr>
            </a:pPr>
            <a:r>
              <a:t>By Junkyardsparkle - Own work, CC0, </a:t>
            </a:r>
            <a:r>
              <a:rPr u="sng">
                <a:hlinkClick r:id="rId2" invalidUrl="" action="" tgtFrame="" tooltip="" history="1" highlightClick="0" endSnd="0"/>
              </a:rPr>
              <a:t>https://commons.wikimedia.org/w/index.php?curid=35977178</a:t>
            </a:r>
          </a:p>
        </p:txBody>
      </p:sp>
      <p:pic>
        <p:nvPicPr>
          <p:cNvPr id="245" name="Photoresistors_-_three_sizes_-_mm_scale.jpg" descr="Photoresistors_-_three_sizes_-_mm_scale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87227" y="417415"/>
            <a:ext cx="11430346" cy="6429570"/>
          </a:xfrm>
          <a:prstGeom prst="rect">
            <a:avLst/>
          </a:prstGeom>
          <a:ln w="12700">
            <a:miter lim="400000"/>
          </a:ln>
        </p:spPr>
      </p:pic>
      <p:sp>
        <p:nvSpPr>
          <p:cNvPr id="24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LDR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LDR - Code</a:t>
            </a:r>
          </a:p>
        </p:txBody>
      </p:sp>
      <p:sp>
        <p:nvSpPr>
          <p:cNvPr id="249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50" name="from gpiozero import LightSensor…"/>
          <p:cNvSpPr txBox="1"/>
          <p:nvPr/>
        </p:nvSpPr>
        <p:spPr>
          <a:xfrm>
            <a:off x="3667939" y="4230254"/>
            <a:ext cx="5668922" cy="1625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from</a:t>
            </a:r>
            <a:r>
              <a:rPr>
                <a:solidFill>
                  <a:srgbClr val="37474F"/>
                </a:solidFill>
              </a:rPr>
              <a:t> gpiozero </a:t>
            </a:r>
            <a:r>
              <a:rPr>
                <a:solidFill>
                  <a:srgbClr val="3F51B5"/>
                </a:solidFill>
              </a:rP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t>LightSensor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ldr </a:t>
            </a:r>
            <a:r>
              <a:rPr>
                <a:solidFill>
                  <a:srgbClr val="3F51B5"/>
                </a:solidFill>
              </a:rPr>
              <a:t>=</a:t>
            </a:r>
            <a:r>
              <a:rPr>
                <a:solidFill>
                  <a:srgbClr val="37474F"/>
                </a:solidFill>
              </a:rPr>
              <a:t> </a:t>
            </a:r>
            <a:r>
              <a:t>LightSensor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t>print(</a:t>
            </a:r>
            <a:r>
              <a:rPr>
                <a:solidFill>
                  <a:srgbClr val="37474F"/>
                </a:solidFill>
              </a:rPr>
              <a:t>ldr</a:t>
            </a:r>
            <a:r>
              <a:t>.</a:t>
            </a:r>
            <a:r>
              <a:rPr>
                <a:solidFill>
                  <a:srgbClr val="37474F"/>
                </a:solidFill>
              </a:rPr>
              <a:t>value</a:t>
            </a:r>
            <a:r>
              <a:t>)</a:t>
            </a:r>
          </a:p>
        </p:txBody>
      </p:sp>
      <p:sp>
        <p:nvSpPr>
          <p:cNvPr id="25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LDR - hard versio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LDR - hard version</a:t>
            </a:r>
          </a:p>
        </p:txBody>
      </p:sp>
      <p:sp>
        <p:nvSpPr>
          <p:cNvPr id="254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55" name="import RPi.GPIO as GPIO…"/>
          <p:cNvSpPr txBox="1"/>
          <p:nvPr/>
        </p:nvSpPr>
        <p:spPr>
          <a:xfrm>
            <a:off x="2228509" y="2641599"/>
            <a:ext cx="8547782" cy="6197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9C27B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def</a:t>
            </a:r>
            <a:r>
              <a:rPr>
                <a:solidFill>
                  <a:srgbClr val="37474F"/>
                </a:solidFill>
              </a:rPr>
              <a:t> </a:t>
            </a:r>
            <a:r>
              <a:t>RCtime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3F51B5"/>
                </a:solidFill>
              </a:rPr>
              <a:t>(</a:t>
            </a:r>
            <a:r>
              <a:t>RCpin</a:t>
            </a:r>
            <a:r>
              <a:rPr>
                <a:solidFill>
                  <a:srgbClr val="3F51B5"/>
                </a:solidFill>
              </a:rPr>
              <a:t>):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reading </a:t>
            </a:r>
            <a:r>
              <a:rPr>
                <a:solidFill>
                  <a:srgbClr val="3F51B5"/>
                </a:solidFill>
              </a:rPr>
              <a:t>=</a:t>
            </a:r>
            <a:r>
              <a:t> </a:t>
            </a:r>
            <a:r>
              <a:rPr>
                <a:solidFill>
                  <a:srgbClr val="C53929"/>
                </a:solidFill>
              </a:rPr>
              <a:t>0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output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LOW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0.1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t># This takes about 1 millisecond per loop cycle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(</a:t>
            </a:r>
            <a:r>
              <a:rPr>
                <a:solidFill>
                  <a:srgbClr val="37474F"/>
                </a:solidFill>
              </a:rPr>
              <a:t>GPIO</a:t>
            </a:r>
            <a:r>
              <a:t>.</a:t>
            </a:r>
            <a:r>
              <a:rPr>
                <a:solidFill>
                  <a:srgbClr val="37474F"/>
                </a:solidFill>
              </a:rPr>
              <a:t>input</a:t>
            </a:r>
            <a:r>
              <a:t>(</a:t>
            </a:r>
            <a:r>
              <a:rPr>
                <a:solidFill>
                  <a:srgbClr val="9C27B0"/>
                </a:solidFill>
              </a:rPr>
              <a:t>RCpin</a:t>
            </a:r>
            <a:r>
              <a:t>)</a:t>
            </a:r>
            <a:r>
              <a:rPr>
                <a:solidFill>
                  <a:srgbClr val="37474F"/>
                </a:solidFill>
              </a:rPr>
              <a:t> </a:t>
            </a:r>
            <a:r>
              <a:t>==</a:t>
            </a:r>
            <a:r>
              <a:rPr>
                <a:solidFill>
                  <a:srgbClr val="37474F"/>
                </a:solidFill>
              </a:rPr>
              <a:t> GPIO</a:t>
            </a:r>
            <a:r>
              <a:t>.</a:t>
            </a:r>
            <a:r>
              <a:rPr>
                <a:solidFill>
                  <a:srgbClr val="37474F"/>
                </a:solidFill>
              </a:rPr>
              <a:t>LOW</a:t>
            </a:r>
            <a:r>
              <a:t>):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    reading </a:t>
            </a:r>
            <a:r>
              <a:rPr>
                <a:solidFill>
                  <a:srgbClr val="3F51B5"/>
                </a:solidFill>
              </a:rPr>
              <a:t>+=</a:t>
            </a:r>
            <a:r>
              <a:t> </a:t>
            </a:r>
            <a:r>
              <a:rPr>
                <a:solidFill>
                  <a:srgbClr val="C53929"/>
                </a:solidFill>
              </a:rPr>
              <a:t>1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    </a:t>
            </a:r>
            <a:r>
              <a:rPr>
                <a:solidFill>
                  <a:srgbClr val="3F51B5"/>
                </a:solidFill>
              </a:rPr>
              <a:t>return</a:t>
            </a:r>
            <a:r>
              <a:t> reading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D81B60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</a:t>
            </a:r>
            <a:r>
              <a:rPr>
                <a:solidFill>
                  <a:srgbClr val="3F51B5"/>
                </a:solidFill>
              </a:rPr>
              <a:t>print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RCtime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4</a:t>
            </a:r>
            <a:r>
              <a:rPr>
                <a:solidFill>
                  <a:srgbClr val="3F51B5"/>
                </a:solidFill>
              </a:rPr>
              <a:t>)</a:t>
            </a:r>
            <a:r>
              <a:rPr>
                <a:solidFill>
                  <a:srgbClr val="37474F"/>
                </a:solidFill>
              </a:rPr>
              <a:t> </a:t>
            </a:r>
            <a:r>
              <a:t># Read RC timing using pin #4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5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Use the reading to control LED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923925" indent="-923925" algn="l" defTabSz="566674">
              <a:spcBef>
                <a:spcPts val="1900"/>
              </a:spcBef>
              <a:buSzPct val="100000"/>
              <a:buAutoNum type="arabicPeriod" startAt="1"/>
              <a:defRPr sz="4656"/>
            </a:pPr>
            <a:r>
              <a:t>Use the reading to control LED</a:t>
            </a:r>
          </a:p>
          <a:p>
            <a:pPr marL="923925" indent="-923925" algn="l" defTabSz="566674">
              <a:spcBef>
                <a:spcPts val="1900"/>
              </a:spcBef>
              <a:buSzPct val="100000"/>
              <a:buAutoNum type="arabicPeriod" startAt="1"/>
              <a:defRPr sz="4656"/>
            </a:pPr>
            <a:r>
              <a:t>Use the reading to control different LEDs</a:t>
            </a:r>
          </a:p>
        </p:txBody>
      </p:sp>
      <p:pic>
        <p:nvPicPr>
          <p:cNvPr id="259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6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witch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</a:t>
            </a:r>
          </a:p>
        </p:txBody>
      </p:sp>
      <p:sp>
        <p:nvSpPr>
          <p:cNvPr id="263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264" name="By oomlout - BUTT-01 (Pushbuttons), CC BY-SA 2.0, https://commons.wikimedia.org/w/index.php?curid=23281155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i="1" sz="1200">
                <a:solidFill>
                  <a:srgbClr val="929292"/>
                </a:solidFill>
              </a:defRPr>
            </a:lvl1pPr>
          </a:lstStyle>
          <a:p>
            <a:pPr/>
            <a:r>
              <a:t>By oomlout - BUTT-01 (Pushbuttons), CC BY-SA 2.0, https://commons.wikimedia.org/w/index.php?curid=23281155</a:t>
            </a:r>
          </a:p>
        </p:txBody>
      </p:sp>
      <p:pic>
        <p:nvPicPr>
          <p:cNvPr id="265" name="5_x_Pushbuttons.jpg" descr="5_x_Pushbuttons.jpg"/>
          <p:cNvPicPr>
            <a:picLocks noChangeAspect="1"/>
          </p:cNvPicPr>
          <p:nvPr/>
        </p:nvPicPr>
        <p:blipFill>
          <a:blip r:embed="rId2">
            <a:extLst/>
          </a:blip>
          <a:srcRect l="7582" t="1150" r="7582" b="7606"/>
          <a:stretch>
            <a:fillRect/>
          </a:stretch>
        </p:blipFill>
        <p:spPr>
          <a:xfrm>
            <a:off x="2317353" y="756173"/>
            <a:ext cx="8370000" cy="6010630"/>
          </a:xfrm>
          <a:prstGeom prst="rect">
            <a:avLst/>
          </a:prstGeom>
          <a:ln w="12700">
            <a:miter lim="400000"/>
          </a:ln>
        </p:spPr>
      </p:pic>
      <p:sp>
        <p:nvSpPr>
          <p:cNvPr id="2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What is Raspberry Pi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What is Raspberry Pi?</a:t>
            </a:r>
          </a:p>
        </p:txBody>
      </p:sp>
      <p:pic>
        <p:nvPicPr>
          <p:cNvPr id="128" name="pi3-1.jpg" descr="pi3-1.jpg">
            <a:hlinkClick r:id="rId2" invalidUrl="" action="" tgtFrame="" tooltip="" history="1" highlightClick="0" endSnd="0"/>
          </p:cNvPr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77917" y="1972037"/>
            <a:ext cx="10048966" cy="7536726"/>
          </a:xfrm>
          <a:prstGeom prst="rect">
            <a:avLst/>
          </a:prstGeom>
          <a:ln w="12700">
            <a:miter lim="400000"/>
          </a:ln>
        </p:spPr>
      </p:pic>
      <p:sp>
        <p:nvSpPr>
          <p:cNvPr id="129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Switch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 - Circuit</a:t>
            </a:r>
          </a:p>
        </p:txBody>
      </p:sp>
      <p:sp>
        <p:nvSpPr>
          <p:cNvPr id="269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0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1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2" name="Plug in switch in the middle…"/>
          <p:cNvSpPr txBox="1"/>
          <p:nvPr>
            <p:ph type="body" sz="quarter" idx="4294967295"/>
          </p:nvPr>
        </p:nvSpPr>
        <p:spPr>
          <a:xfrm>
            <a:off x="1270000" y="7614677"/>
            <a:ext cx="7963189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Plug in switch in the middle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3.3V (red line) to a row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pin #18 to a different row</a:t>
            </a:r>
          </a:p>
        </p:txBody>
      </p:sp>
      <p:pic>
        <p:nvPicPr>
          <p:cNvPr id="273" name="switch.png" descr="switch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8742"/>
          <a:stretch>
            <a:fillRect/>
          </a:stretch>
        </p:blipFill>
        <p:spPr>
          <a:xfrm>
            <a:off x="0" y="2528141"/>
            <a:ext cx="13004800" cy="4286661"/>
          </a:xfrm>
          <a:prstGeom prst="rect">
            <a:avLst/>
          </a:prstGeom>
          <a:ln w="12700">
            <a:miter lim="400000"/>
          </a:ln>
        </p:spPr>
      </p:pic>
      <p:sp>
        <p:nvSpPr>
          <p:cNvPr id="2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Switch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Switch - Code</a:t>
            </a:r>
          </a:p>
        </p:txBody>
      </p:sp>
      <p:sp>
        <p:nvSpPr>
          <p:cNvPr id="277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78" name="import RPi.GPIO as GPIO…"/>
          <p:cNvSpPr txBox="1"/>
          <p:nvPr/>
        </p:nvSpPr>
        <p:spPr>
          <a:xfrm>
            <a:off x="2171432" y="3141902"/>
            <a:ext cx="8661936" cy="46736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PORT_IN </a:t>
            </a:r>
            <a:r>
              <a:rPr>
                <a:solidFill>
                  <a:srgbClr val="3F51B5"/>
                </a:solidFill>
              </a:rPr>
              <a:t>=</a:t>
            </a:r>
            <a:r>
              <a:t> </a:t>
            </a:r>
            <a:r>
              <a:rPr>
                <a:solidFill>
                  <a:srgbClr val="C53929"/>
                </a:solidFill>
              </a:rPr>
              <a:t>18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setup</a:t>
            </a:r>
            <a:r>
              <a:rPr>
                <a:solidFill>
                  <a:srgbClr val="3F51B5"/>
                </a:solidFill>
              </a:rPr>
              <a:t>(</a:t>
            </a:r>
            <a:r>
              <a:t>PORT_IN</a:t>
            </a:r>
            <a:r>
              <a:rPr>
                <a:solidFill>
                  <a:srgbClr val="3F51B5"/>
                </a:solidFill>
              </a:rPr>
              <a:t>,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</a:t>
            </a:r>
            <a:r>
              <a:rPr>
                <a:solidFill>
                  <a:srgbClr val="3F51B5"/>
                </a:solidFill>
              </a:rPr>
              <a:t>, </a:t>
            </a:r>
            <a:r>
              <a:t>pull_up_down</a:t>
            </a:r>
            <a:r>
              <a:rPr>
                <a:solidFill>
                  <a:srgbClr val="3F51B5"/>
                </a:solidFill>
              </a:rPr>
              <a:t>=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PUD_DOWN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while</a:t>
            </a:r>
            <a:r>
              <a:rPr>
                <a:solidFill>
                  <a:srgbClr val="37474F"/>
                </a:solidFill>
              </a:rPr>
              <a:t> </a:t>
            </a:r>
            <a:r>
              <a:t>True: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input_state </a:t>
            </a:r>
            <a:r>
              <a:rPr>
                <a:solidFill>
                  <a:srgbClr val="3F51B5"/>
                </a:solidFill>
              </a:rPr>
              <a:t>=</a:t>
            </a:r>
            <a:r>
              <a:t> 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input</a:t>
            </a:r>
            <a:r>
              <a:rPr>
                <a:solidFill>
                  <a:srgbClr val="3F51B5"/>
                </a:solidFill>
              </a:rPr>
              <a:t>(</a:t>
            </a:r>
            <a:r>
              <a:t>PORT_IN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</a:t>
            </a:r>
            <a:r>
              <a:rPr>
                <a:solidFill>
                  <a:srgbClr val="3F51B5"/>
                </a:solidFill>
              </a:rPr>
              <a:t>if</a:t>
            </a:r>
            <a:r>
              <a:t> input_state </a:t>
            </a:r>
            <a:r>
              <a:rPr>
                <a:solidFill>
                  <a:srgbClr val="3F51B5"/>
                </a:solidFill>
              </a:rPr>
              <a:t>==</a:t>
            </a:r>
            <a:r>
              <a:t> </a:t>
            </a:r>
            <a:r>
              <a:rPr>
                <a:solidFill>
                  <a:srgbClr val="C53929"/>
                </a:solidFill>
              </a:rPr>
              <a:t>1</a:t>
            </a:r>
            <a:r>
              <a:rPr>
                <a:solidFill>
                  <a:srgbClr val="3F51B5"/>
                </a:solidFill>
              </a:rPr>
              <a:t>:</a:t>
            </a:r>
          </a:p>
          <a:p>
            <a:pPr algn="l" defTabSz="457200">
              <a:defRPr b="0" sz="2000">
                <a:solidFill>
                  <a:srgbClr val="388E3C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7474F"/>
                </a:solidFill>
              </a:rPr>
              <a:t>        </a:t>
            </a:r>
            <a:r>
              <a:rPr>
                <a:solidFill>
                  <a:srgbClr val="3F51B5"/>
                </a:solidFill>
              </a:rPr>
              <a:t>print(</a:t>
            </a:r>
            <a:r>
              <a:t>'Button Pressed'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        time</a:t>
            </a:r>
            <a:r>
              <a:rPr>
                <a:solidFill>
                  <a:srgbClr val="3F51B5"/>
                </a:solidFill>
              </a:rPr>
              <a:t>.</a:t>
            </a:r>
            <a:r>
              <a:t>sleep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0.2</a:t>
            </a:r>
            <a:r>
              <a:rPr>
                <a:solidFill>
                  <a:srgbClr val="3F51B5"/>
                </a:solidFill>
              </a:rPr>
              <a:t>)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27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Count the number of times the button is pressed and print out on console…"/>
          <p:cNvSpPr txBox="1"/>
          <p:nvPr>
            <p:ph type="subTitle" sz="half" idx="1"/>
          </p:nvPr>
        </p:nvSpPr>
        <p:spPr>
          <a:xfrm>
            <a:off x="1270000" y="5041900"/>
            <a:ext cx="10464800" cy="2647502"/>
          </a:xfrm>
          <a:prstGeom prst="rect">
            <a:avLst/>
          </a:prstGeom>
        </p:spPr>
        <p:txBody>
          <a:bodyPr/>
          <a:lstStyle/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Count the number of times the button is pressed and print out on console</a:t>
            </a:r>
          </a:p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If we change code to: </a:t>
            </a:r>
            <a:r>
              <a:rPr i="1"/>
              <a:t>pull_up_down</a:t>
            </a:r>
            <a:r>
              <a:rPr i="1">
                <a:solidFill>
                  <a:srgbClr val="3F51B5"/>
                </a:solidFill>
              </a:rPr>
              <a:t>=</a:t>
            </a:r>
            <a:r>
              <a:rPr i="1"/>
              <a:t>GPIO</a:t>
            </a:r>
            <a:r>
              <a:rPr i="1">
                <a:solidFill>
                  <a:srgbClr val="3F51B5"/>
                </a:solidFill>
              </a:rPr>
              <a:t>.</a:t>
            </a:r>
            <a:r>
              <a:rPr i="1"/>
              <a:t>PUD_UP</a:t>
            </a:r>
            <a:r>
              <a:t>, how should we change the circuit accordingly?</a:t>
            </a:r>
          </a:p>
          <a:p>
            <a:pPr marL="595312" indent="-595312" algn="l" defTabSz="292100">
              <a:spcBef>
                <a:spcPts val="1000"/>
              </a:spcBef>
              <a:buSzPct val="100000"/>
              <a:buAutoNum type="arabicPeriod" startAt="1"/>
              <a:defRPr sz="3000"/>
            </a:pPr>
            <a:r>
              <a:t>Switch on the LED when the button is pressed</a:t>
            </a:r>
          </a:p>
        </p:txBody>
      </p:sp>
      <p:pic>
        <p:nvPicPr>
          <p:cNvPr id="282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83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Buzzer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Buzzer</a:t>
            </a:r>
          </a:p>
        </p:txBody>
      </p:sp>
      <p:pic>
        <p:nvPicPr>
          <p:cNvPr id="286" name="buzzer-en-general-in-416-26-B.png" descr="buzzer-en-general-in-416-26-B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051511" y="1289511"/>
            <a:ext cx="8901778" cy="8901778"/>
          </a:xfrm>
          <a:prstGeom prst="rect">
            <a:avLst/>
          </a:prstGeom>
          <a:ln w="12700">
            <a:miter lim="400000"/>
          </a:ln>
        </p:spPr>
      </p:pic>
      <p:sp>
        <p:nvSpPr>
          <p:cNvPr id="287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Buzzer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Buzzer - Circuit</a:t>
            </a:r>
          </a:p>
        </p:txBody>
      </p:sp>
      <p:sp>
        <p:nvSpPr>
          <p:cNvPr id="290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1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2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293" name="Wire from #4 to longer leg…"/>
          <p:cNvSpPr txBox="1"/>
          <p:nvPr>
            <p:ph type="body" sz="quarter" idx="4294967295"/>
          </p:nvPr>
        </p:nvSpPr>
        <p:spPr>
          <a:xfrm>
            <a:off x="1270000" y="7614677"/>
            <a:ext cx="7963189" cy="1360749"/>
          </a:xfrm>
          <a:prstGeom prst="rect">
            <a:avLst/>
          </a:prstGeom>
        </p:spPr>
        <p:txBody>
          <a:bodyPr anchor="t"/>
          <a:lstStyle/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#4 to longer leg</a:t>
            </a:r>
          </a:p>
          <a:p>
            <a:pPr marL="305593" indent="-305593" defTabSz="457200">
              <a:lnSpc>
                <a:spcPct val="117999"/>
              </a:lnSpc>
              <a:spcBef>
                <a:spcPts val="0"/>
              </a:spcBef>
              <a:defRPr sz="2200"/>
            </a:pPr>
            <a:r>
              <a:t>Wire from ground to shorter leg</a:t>
            </a:r>
          </a:p>
        </p:txBody>
      </p:sp>
      <p:pic>
        <p:nvPicPr>
          <p:cNvPr id="294" name="buzzer.png" descr="buzzer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2528141"/>
            <a:ext cx="13004800" cy="4697318"/>
          </a:xfrm>
          <a:prstGeom prst="rect">
            <a:avLst/>
          </a:prstGeom>
          <a:ln w="12700">
            <a:miter lim="400000"/>
          </a:ln>
        </p:spPr>
      </p:pic>
      <p:sp>
        <p:nvSpPr>
          <p:cNvPr id="29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Make some noise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>
            <a:lvl1pPr marL="1190625" indent="-1190625" algn="l">
              <a:spcBef>
                <a:spcPts val="2000"/>
              </a:spcBef>
              <a:buSzPct val="100000"/>
              <a:buAutoNum type="arabicPeriod" startAt="1"/>
              <a:defRPr sz="6000"/>
            </a:lvl1pPr>
          </a:lstStyle>
          <a:p>
            <a:pPr/>
            <a:r>
              <a:t>Make some noise</a:t>
            </a:r>
          </a:p>
        </p:txBody>
      </p:sp>
      <p:pic>
        <p:nvPicPr>
          <p:cNvPr id="298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29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="0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1" name="Text"/>
          <p:cNvSpPr txBox="1"/>
          <p:nvPr/>
        </p:nvSpPr>
        <p:spPr>
          <a:xfrm>
            <a:off x="4578350" y="35369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02" name="Text"/>
          <p:cNvSpPr txBox="1"/>
          <p:nvPr/>
        </p:nvSpPr>
        <p:spPr>
          <a:xfrm>
            <a:off x="9176694" y="347344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03" name="Seven_segment_1.jpg" descr="Seven_segment_1.jpg"/>
          <p:cNvPicPr>
            <a:picLocks noChangeAspect="1"/>
          </p:cNvPicPr>
          <p:nvPr/>
        </p:nvPicPr>
        <p:blipFill>
          <a:blip r:embed="rId2">
            <a:extLst/>
          </a:blip>
          <a:srcRect l="7359" t="0" r="18968" b="6671"/>
          <a:stretch>
            <a:fillRect/>
          </a:stretch>
        </p:blipFill>
        <p:spPr>
          <a:xfrm>
            <a:off x="1158612" y="2537445"/>
            <a:ext cx="3656018" cy="351263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4" name="seven-seg2.png" descr="seven-seg2.png"/>
          <p:cNvPicPr>
            <a:picLocks noChangeAspect="1"/>
          </p:cNvPicPr>
          <p:nvPr/>
        </p:nvPicPr>
        <p:blipFill>
          <a:blip r:embed="rId3">
            <a:extLst/>
          </a:blip>
          <a:srcRect l="0" t="2086" r="7725" b="8074"/>
          <a:stretch>
            <a:fillRect/>
          </a:stretch>
        </p:blipFill>
        <p:spPr>
          <a:xfrm>
            <a:off x="5637419" y="1941512"/>
            <a:ext cx="3425857" cy="4349375"/>
          </a:xfrm>
          <a:prstGeom prst="rect">
            <a:avLst/>
          </a:prstGeom>
          <a:ln w="12700">
            <a:miter lim="400000"/>
          </a:ln>
        </p:spPr>
      </p:pic>
      <p:pic>
        <p:nvPicPr>
          <p:cNvPr id="305" name="seven-seg.png" descr="seven-seg.png"/>
          <p:cNvPicPr>
            <a:picLocks noChangeAspect="1"/>
          </p:cNvPicPr>
          <p:nvPr/>
        </p:nvPicPr>
        <p:blipFill>
          <a:blip r:embed="rId4">
            <a:extLst/>
          </a:blip>
          <a:srcRect l="0" t="553" r="0" b="6315"/>
          <a:stretch>
            <a:fillRect/>
          </a:stretch>
        </p:blipFill>
        <p:spPr>
          <a:xfrm>
            <a:off x="9447260" y="1526778"/>
            <a:ext cx="2438438" cy="5178658"/>
          </a:xfrm>
          <a:prstGeom prst="rect">
            <a:avLst/>
          </a:prstGeom>
          <a:ln w="12700">
            <a:miter lim="400000"/>
          </a:ln>
        </p:spPr>
      </p:pic>
      <p:sp>
        <p:nvSpPr>
          <p:cNvPr id="306" name="CC BY-SA 3.0, https://commons.wikimedia.org/w/index.php?curid=2550283…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/>
          <a:p>
            <a:pPr>
              <a:defRPr b="0" i="1" sz="1200">
                <a:solidFill>
                  <a:srgbClr val="929292"/>
                </a:solidFill>
              </a:defRPr>
            </a:pPr>
            <a:r>
              <a:t>CC BY-SA 3.0, </a:t>
            </a:r>
            <a:r>
              <a:rPr u="sng">
                <a:hlinkClick r:id="rId5" invalidUrl="" action="" tgtFrame="" tooltip="" history="1" highlightClick="0" endSnd="0"/>
              </a:rPr>
              <a:t>https://commons.wikimedia.org/w/index.php?curid=2550283</a:t>
            </a:r>
          </a:p>
          <a:p>
            <a:pPr>
              <a:defRPr b="0" i="1" sz="1200">
                <a:solidFill>
                  <a:srgbClr val="929292"/>
                </a:solidFill>
              </a:defRPr>
            </a:pPr>
            <a:r>
              <a:t>By Avh.on1 - Own work, CC0, </a:t>
            </a:r>
            <a:r>
              <a:rPr u="sng">
                <a:hlinkClick r:id="rId6" invalidUrl="" action="" tgtFrame="" tooltip="" history="1" highlightClick="0" endSnd="0"/>
              </a:rPr>
              <a:t>https://commons.wikimedia.org/w/index.php?curid=48765863</a:t>
            </a:r>
          </a:p>
          <a:p>
            <a:pPr>
              <a:defRPr b="0" i="1" sz="1200">
                <a:solidFill>
                  <a:srgbClr val="929292"/>
                </a:solidFill>
              </a:defRPr>
            </a:pPr>
            <a:r>
              <a:t>By Uln2003 - Own work, CC0, </a:t>
            </a:r>
            <a:r>
              <a:rPr u="sng">
                <a:hlinkClick r:id="rId7" invalidUrl="" action="" tgtFrame="" tooltip="" history="1" highlightClick="0" endSnd="0"/>
              </a:rPr>
              <a:t>https://commons.wikimedia.org/w/index.php?curid=69807877</a:t>
            </a:r>
          </a:p>
        </p:txBody>
      </p:sp>
      <p:sp>
        <p:nvSpPr>
          <p:cNvPr id="307" name="7 Segment"/>
          <p:cNvSpPr txBox="1"/>
          <p:nvPr/>
        </p:nvSpPr>
        <p:spPr>
          <a:xfrm>
            <a:off x="1270000" y="6718300"/>
            <a:ext cx="10464800" cy="14224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sz="8000">
                <a:latin typeface="+mn-lt"/>
                <a:ea typeface="+mn-ea"/>
                <a:cs typeface="+mn-cs"/>
                <a:sym typeface="Helvetica Neue Medium"/>
              </a:defRPr>
            </a:lvl1pPr>
          </a:lstStyle>
          <a:p>
            <a:pPr/>
            <a:r>
              <a:t>7 Segment</a:t>
            </a:r>
          </a:p>
        </p:txBody>
      </p:sp>
      <p:sp>
        <p:nvSpPr>
          <p:cNvPr id="308" name="Slide Number"/>
          <p:cNvSpPr txBox="1"/>
          <p:nvPr>
            <p:ph type="sldNum" sz="quarter" idx="4294967295"/>
          </p:nvPr>
        </p:nvSpPr>
        <p:spPr>
          <a:xfrm>
            <a:off x="6383544" y="9296400"/>
            <a:ext cx="230938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7 segmen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</a:t>
            </a:r>
          </a:p>
        </p:txBody>
      </p:sp>
      <p:pic>
        <p:nvPicPr>
          <p:cNvPr id="311" name="page7image61577936.jpg" descr="page7image61577936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355995" y="3071613"/>
            <a:ext cx="6178412" cy="3935424"/>
          </a:xfrm>
          <a:prstGeom prst="rect">
            <a:avLst/>
          </a:prstGeom>
          <a:ln w="12700">
            <a:miter lim="400000"/>
          </a:ln>
        </p:spPr>
      </p:pic>
      <p:sp>
        <p:nvSpPr>
          <p:cNvPr id="312" name="Text"/>
          <p:cNvSpPr txBox="1"/>
          <p:nvPr/>
        </p:nvSpPr>
        <p:spPr>
          <a:xfrm>
            <a:off x="1951522" y="3369893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13" name="page7image61581472.png" descr="page7image61581472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27134" y="2716223"/>
            <a:ext cx="2874251" cy="4321154"/>
          </a:xfrm>
          <a:prstGeom prst="rect">
            <a:avLst/>
          </a:prstGeom>
          <a:ln w="12700">
            <a:miter lim="400000"/>
          </a:ln>
        </p:spPr>
      </p:pic>
      <p:sp>
        <p:nvSpPr>
          <p:cNvPr id="314" name="Text"/>
          <p:cNvSpPr txBox="1"/>
          <p:nvPr/>
        </p:nvSpPr>
        <p:spPr>
          <a:xfrm>
            <a:off x="7105595" y="3306393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7 Segment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 - Circuit</a:t>
            </a:r>
          </a:p>
        </p:txBody>
      </p:sp>
      <p:sp>
        <p:nvSpPr>
          <p:cNvPr id="318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19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0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1" name="Text"/>
          <p:cNvSpPr txBox="1"/>
          <p:nvPr/>
        </p:nvSpPr>
        <p:spPr>
          <a:xfrm>
            <a:off x="958850" y="27685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2" name="Text"/>
          <p:cNvSpPr txBox="1"/>
          <p:nvPr/>
        </p:nvSpPr>
        <p:spPr>
          <a:xfrm>
            <a:off x="4400550" y="7081571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23" name="Connect the middle bottom pin to the 3.3V + power line via a resistor…"/>
          <p:cNvSpPr txBox="1"/>
          <p:nvPr/>
        </p:nvSpPr>
        <p:spPr>
          <a:xfrm>
            <a:off x="2315474" y="7749643"/>
            <a:ext cx="8373852" cy="965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marL="347265" indent="-347265" algn="l" defTabSz="457200">
              <a:lnSpc>
                <a:spcPts val="4300"/>
              </a:lnSpc>
              <a:spcBef>
                <a:spcPts val="1200"/>
              </a:spcBef>
              <a:buSzPct val="145000"/>
              <a:buChar char="•"/>
              <a:defRPr b="0" sz="2200">
                <a:latin typeface="Times"/>
                <a:ea typeface="Times"/>
                <a:cs typeface="Times"/>
                <a:sym typeface="Times"/>
              </a:defRPr>
            </a:pPr>
            <a:r>
              <a:t>Connect the middle bottom pin to the 3.3V + power line via a resistor </a:t>
            </a:r>
          </a:p>
          <a:p>
            <a:pPr marL="347265" indent="-347265" algn="l" defTabSz="457200">
              <a:lnSpc>
                <a:spcPts val="4300"/>
              </a:lnSpc>
              <a:spcBef>
                <a:spcPts val="1200"/>
              </a:spcBef>
              <a:buSzPct val="145000"/>
              <a:buChar char="•"/>
              <a:defRPr b="0" sz="2200">
                <a:latin typeface="Times"/>
                <a:ea typeface="Times"/>
                <a:cs typeface="Times"/>
                <a:sym typeface="Times"/>
              </a:defRPr>
            </a:pPr>
            <a:r>
              <a:t>Connect the other 8 side pins to any free pins on the raspberry pi </a:t>
            </a:r>
          </a:p>
        </p:txBody>
      </p:sp>
      <p:pic>
        <p:nvPicPr>
          <p:cNvPr id="324" name="sevenSeg.png" descr="sevenSeg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9630"/>
          <a:stretch>
            <a:fillRect/>
          </a:stretch>
        </p:blipFill>
        <p:spPr>
          <a:xfrm>
            <a:off x="5698" y="2527356"/>
            <a:ext cx="13004801" cy="4244966"/>
          </a:xfrm>
          <a:prstGeom prst="rect">
            <a:avLst/>
          </a:prstGeom>
          <a:ln w="12700">
            <a:miter lim="400000"/>
          </a:ln>
        </p:spPr>
      </p:pic>
      <p:sp>
        <p:nvSpPr>
          <p:cNvPr id="32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7 Segment - Cod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7 Segment - Code</a:t>
            </a:r>
          </a:p>
        </p:txBody>
      </p:sp>
      <p:sp>
        <p:nvSpPr>
          <p:cNvPr id="328" name="1. Fix sevenSeg.py…"/>
          <p:cNvSpPr txBox="1"/>
          <p:nvPr/>
        </p:nvSpPr>
        <p:spPr>
          <a:xfrm>
            <a:off x="831141" y="2912567"/>
            <a:ext cx="11099802" cy="392846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lvl="2" indent="0" algn="l">
              <a:spcBef>
                <a:spcPts val="3200"/>
              </a:spcBef>
              <a:defRPr b="0"/>
            </a:pPr>
            <a:r>
              <a:t>1. Fix sevenSeg.py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Open the display.py file in the CodingWorkshop folder. 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Fix the values for a-h depending on which pins you connected them to.</a:t>
            </a:r>
          </a:p>
          <a:p>
            <a:pPr lvl="2" marL="1277937" indent="-388937" algn="l">
              <a:spcBef>
                <a:spcPts val="3200"/>
              </a:spcBef>
              <a:buSzPct val="145000"/>
              <a:buChar char="•"/>
              <a:defRPr b="0"/>
            </a:pPr>
            <a:r>
              <a:t>Edit the values in the matrix num depending on the number to be displayed. </a:t>
            </a:r>
          </a:p>
          <a:p>
            <a:pPr lvl="2" indent="0" algn="l">
              <a:spcBef>
                <a:spcPts val="3200"/>
              </a:spcBef>
              <a:defRPr b="0"/>
            </a:pPr>
            <a:r>
              <a:t>2. Code to display a digit</a:t>
            </a:r>
          </a:p>
        </p:txBody>
      </p:sp>
      <p:sp>
        <p:nvSpPr>
          <p:cNvPr id="329" name="Text"/>
          <p:cNvSpPr txBox="1"/>
          <p:nvPr/>
        </p:nvSpPr>
        <p:spPr>
          <a:xfrm>
            <a:off x="1352391" y="7155739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30" name="import RPi.GPIO as GPIO…"/>
          <p:cNvSpPr txBox="1"/>
          <p:nvPr/>
        </p:nvSpPr>
        <p:spPr>
          <a:xfrm>
            <a:off x="5664613" y="6476797"/>
            <a:ext cx="5368594" cy="28448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>
            <a:spAutoFit/>
          </a:bodyPr>
          <a:lstStyle/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</a:t>
            </a:r>
            <a:r>
              <a:rPr>
                <a:solidFill>
                  <a:srgbClr val="9C27B0"/>
                </a:solidFill>
              </a:rPr>
              <a:t>RPi</a:t>
            </a:r>
            <a:r>
              <a:t>.</a:t>
            </a:r>
            <a:r>
              <a:rPr>
                <a:solidFill>
                  <a:srgbClr val="37474F"/>
                </a:solidFill>
              </a:rPr>
              <a:t>GPIO </a:t>
            </a:r>
            <a:r>
              <a:t>as</a:t>
            </a:r>
            <a:r>
              <a:rPr>
                <a:solidFill>
                  <a:srgbClr val="37474F"/>
                </a:solidFill>
              </a:rPr>
              <a:t> GPIO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F51B5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import</a:t>
            </a:r>
            <a:r>
              <a:rPr>
                <a:solidFill>
                  <a:srgbClr val="37474F"/>
                </a:solidFill>
              </a:rPr>
              <a:t> time</a:t>
            </a:r>
            <a:endParaRPr>
              <a:solidFill>
                <a:srgbClr val="37474F"/>
              </a:solidFill>
            </a:endParaR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rPr>
                <a:solidFill>
                  <a:srgbClr val="3F51B5"/>
                </a:solidFill>
              </a:rPr>
              <a:t>from</a:t>
            </a:r>
            <a:r>
              <a:t> display </a:t>
            </a:r>
            <a:r>
              <a:rPr>
                <a:solidFill>
                  <a:srgbClr val="3F51B5"/>
                </a:solidFill>
              </a:rPr>
              <a:t>import</a:t>
            </a:r>
            <a:r>
              <a:t> display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setmode</a:t>
            </a:r>
            <a:r>
              <a:rPr>
                <a:solidFill>
                  <a:srgbClr val="3F51B5"/>
                </a:solidFill>
              </a:rPr>
              <a:t>(</a:t>
            </a: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BCM</a:t>
            </a:r>
            <a:r>
              <a:rPr>
                <a:solidFill>
                  <a:srgbClr val="3F51B5"/>
                </a:solidFill>
              </a:rPr>
              <a:t>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setwarnings</a:t>
            </a:r>
            <a:r>
              <a:rPr>
                <a:solidFill>
                  <a:srgbClr val="3F51B5"/>
                </a:solidFill>
              </a:rPr>
              <a:t>(False)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GPIO</a:t>
            </a:r>
            <a:r>
              <a:rPr>
                <a:solidFill>
                  <a:srgbClr val="3F51B5"/>
                </a:solidFill>
              </a:rPr>
              <a:t>.</a:t>
            </a:r>
            <a:r>
              <a:t>cleanup</a:t>
            </a:r>
            <a:r>
              <a:rPr>
                <a:solidFill>
                  <a:srgbClr val="3F51B5"/>
                </a:solidFill>
              </a:rPr>
              <a:t>()</a:t>
            </a:r>
          </a:p>
          <a:p>
            <a:pPr algn="l" defTabSz="457200">
              <a:defRPr b="0" sz="2000">
                <a:solidFill>
                  <a:srgbClr val="37474F"/>
                </a:solidFill>
                <a:latin typeface="Roboto Mono"/>
                <a:ea typeface="Roboto Mono"/>
                <a:cs typeface="Roboto Mono"/>
                <a:sym typeface="Roboto Mono"/>
              </a:defRPr>
            </a:pPr>
            <a:r>
              <a:t>display</a:t>
            </a:r>
            <a:r>
              <a:rPr>
                <a:solidFill>
                  <a:srgbClr val="3F51B5"/>
                </a:solidFill>
              </a:rPr>
              <a:t>(</a:t>
            </a:r>
            <a:r>
              <a:rPr>
                <a:solidFill>
                  <a:srgbClr val="C53929"/>
                </a:solidFill>
              </a:rPr>
              <a:t>0</a:t>
            </a:r>
            <a:r>
              <a:rPr>
                <a:solidFill>
                  <a:srgbClr val="3F51B5"/>
                </a:solidFill>
              </a:rPr>
              <a:t>)</a:t>
            </a:r>
          </a:p>
        </p:txBody>
      </p:sp>
      <p:sp>
        <p:nvSpPr>
          <p:cNvPr id="33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“The Raspberry Pi is a credit-card sized computer..”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635000" indent="-635000">
              <a:buSzPct val="100000"/>
              <a:buAutoNum type="arabicPeriod" startAt="1"/>
            </a:pPr>
            <a:r>
              <a:t>“The Raspberry Pi is a </a:t>
            </a:r>
            <a:r>
              <a:rPr b="1"/>
              <a:t>credit-card sized computer</a:t>
            </a:r>
            <a:r>
              <a:t>..”</a:t>
            </a:r>
          </a:p>
          <a:p>
            <a:pPr marL="635000" indent="-635000">
              <a:buSzPct val="100000"/>
              <a:buAutoNum type="arabicPeriod" startAt="1"/>
            </a:pPr>
            <a:r>
              <a:t>“able to interact with the outside world” =&gt; sensors, electronic gadgets</a:t>
            </a:r>
          </a:p>
          <a:p>
            <a:pPr marL="0" indent="0">
              <a:buSzTx/>
              <a:buNone/>
            </a:pPr>
          </a:p>
          <a:p>
            <a:pPr marL="635000" indent="-635000">
              <a:buSzPct val="100000"/>
              <a:buAutoNum type="arabicPeriod" startAt="3"/>
            </a:pPr>
            <a:r>
              <a:t>How does the interaction happen?</a:t>
            </a:r>
          </a:p>
          <a:p>
            <a:pPr lvl="1"/>
            <a:r>
              <a:t>OS - SD card. Raspbian OS</a:t>
            </a:r>
          </a:p>
          <a:p>
            <a:pPr lvl="1"/>
            <a:r>
              <a:t>I/O interface. GPIO</a:t>
            </a:r>
          </a:p>
        </p:txBody>
      </p:sp>
      <p:sp>
        <p:nvSpPr>
          <p:cNvPr id="132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Displace number increasingly/decreasingly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773906" indent="-773906" algn="l" defTabSz="379729">
              <a:spcBef>
                <a:spcPts val="1300"/>
              </a:spcBef>
              <a:buSzPct val="100000"/>
              <a:buAutoNum type="arabicPeriod" startAt="1"/>
              <a:defRPr sz="3900"/>
            </a:pPr>
            <a:r>
              <a:t>Displace number increasingly/decreasingly</a:t>
            </a:r>
          </a:p>
          <a:p>
            <a:pPr marL="773906" indent="-773906" algn="l" defTabSz="379729">
              <a:spcBef>
                <a:spcPts val="1300"/>
              </a:spcBef>
              <a:buSzPct val="100000"/>
              <a:buAutoNum type="arabicPeriod" startAt="1"/>
              <a:defRPr sz="3900"/>
            </a:pPr>
            <a:r>
              <a:t>Count the number of times the button is pressed and display on 7-seg</a:t>
            </a:r>
          </a:p>
        </p:txBody>
      </p:sp>
      <p:pic>
        <p:nvPicPr>
          <p:cNvPr id="334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3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4 Digit 7-Seg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Digit 7-Seg</a:t>
            </a:r>
          </a:p>
        </p:txBody>
      </p:sp>
      <p:sp>
        <p:nvSpPr>
          <p:cNvPr id="338" name="x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x</a:t>
            </a:r>
          </a:p>
        </p:txBody>
      </p:sp>
      <p:sp>
        <p:nvSpPr>
          <p:cNvPr id="339" name="https://raspi.tv/2015/how-to-drive-a-7-segment-display-directly-on-raspberry-pi-in-python"/>
          <p:cNvSpPr txBox="1"/>
          <p:nvPr/>
        </p:nvSpPr>
        <p:spPr>
          <a:xfrm>
            <a:off x="1270000" y="8153400"/>
            <a:ext cx="10464800" cy="1130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b">
            <a:normAutofit fontScale="100000" lnSpcReduction="0"/>
          </a:bodyPr>
          <a:lstStyle>
            <a:lvl1pPr>
              <a:defRPr b="0" i="1" sz="1200">
                <a:solidFill>
                  <a:srgbClr val="929292"/>
                </a:solidFill>
              </a:defRPr>
            </a:lvl1pPr>
          </a:lstStyle>
          <a:p>
            <a:pPr/>
            <a:r>
              <a:t>https://raspi.tv/2015/how-to-drive-a-7-segment-display-directly-on-raspberry-pi-in-python</a:t>
            </a:r>
          </a:p>
        </p:txBody>
      </p:sp>
      <p:pic>
        <p:nvPicPr>
          <p:cNvPr id="340" name="7seg-pinout-annotated_1500.jpg" descr="7seg-pinout-annotated_1500.jp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90694" y="633832"/>
            <a:ext cx="11023412" cy="5996736"/>
          </a:xfrm>
          <a:prstGeom prst="rect">
            <a:avLst/>
          </a:prstGeom>
          <a:ln w="12700">
            <a:miter lim="400000"/>
          </a:ln>
        </p:spPr>
      </p:pic>
      <p:sp>
        <p:nvSpPr>
          <p:cNvPr id="341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4Digit 7Seg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4Digit 7Seg - Circuit</a:t>
            </a:r>
          </a:p>
        </p:txBody>
      </p:sp>
      <p:sp>
        <p:nvSpPr>
          <p:cNvPr id="344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45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46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347" name="fourDigit.png" descr="fourDigit.png"/>
          <p:cNvPicPr>
            <a:picLocks noChangeAspect="1"/>
          </p:cNvPicPr>
          <p:nvPr/>
        </p:nvPicPr>
        <p:blipFill>
          <a:blip r:embed="rId2">
            <a:extLst/>
          </a:blip>
          <a:srcRect l="0" t="0" r="0" b="10774"/>
          <a:stretch>
            <a:fillRect/>
          </a:stretch>
        </p:blipFill>
        <p:spPr>
          <a:xfrm>
            <a:off x="0" y="2488406"/>
            <a:ext cx="13004801" cy="4776872"/>
          </a:xfrm>
          <a:prstGeom prst="rect">
            <a:avLst/>
          </a:prstGeom>
          <a:ln w="12700">
            <a:miter lim="400000"/>
          </a:ln>
        </p:spPr>
      </p:pic>
      <p:sp>
        <p:nvSpPr>
          <p:cNvPr id="348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4 Digit 7 Seg - Circui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4 Digit 7 Seg - Circuit</a:t>
            </a:r>
          </a:p>
        </p:txBody>
      </p:sp>
      <p:sp>
        <p:nvSpPr>
          <p:cNvPr id="351" name="Text"/>
          <p:cNvSpPr txBox="1"/>
          <p:nvPr/>
        </p:nvSpPr>
        <p:spPr>
          <a:xfrm>
            <a:off x="1574800" y="297814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52" name="Text"/>
          <p:cNvSpPr txBox="1"/>
          <p:nvPr/>
        </p:nvSpPr>
        <p:spPr>
          <a:xfrm>
            <a:off x="990600" y="5150086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353" name="Text"/>
          <p:cNvSpPr txBox="1"/>
          <p:nvPr/>
        </p:nvSpPr>
        <p:spPr>
          <a:xfrm>
            <a:off x="3754053" y="6676824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graphicFrame>
        <p:nvGraphicFramePr>
          <p:cNvPr id="354" name="Table"/>
          <p:cNvGraphicFramePr/>
          <p:nvPr/>
        </p:nvGraphicFramePr>
        <p:xfrm>
          <a:off x="952500" y="2590800"/>
          <a:ext cx="11099800" cy="6286500"/>
        </p:xfrm>
        <a:graphic xmlns:a="http://schemas.openxmlformats.org/drawingml/2006/main">
          <a:graphicData uri="http://schemas.openxmlformats.org/drawingml/2006/table">
            <a:tbl>
              <a:tblPr firstCol="0" firstRow="1" lastCol="0" lastRow="0" bandCol="0" bandRow="0" rtl="0">
                <a:tableStyleId>{2708684C-4D16-4618-839F-0558EEFCDFE6}</a:tableStyleId>
              </a:tblPr>
              <a:tblGrid>
                <a:gridCol w="2774950"/>
                <a:gridCol w="2774950"/>
                <a:gridCol w="2774950"/>
                <a:gridCol w="2774950"/>
              </a:tblGrid>
              <a:tr h="483576"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Seg / digit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7Seg Pin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Resistor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tabLst>
                          <a:tab pos="1181100" algn="l"/>
                        </a:tabLst>
                        <a:defRPr b="0" sz="1800"/>
                      </a:pPr>
                      <a:r>
                        <a:rPr b="1" sz="2200">
                          <a:sym typeface="Helvetica Neue"/>
                        </a:rPr>
                        <a:t>BCM GPIO #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left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17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Decimal pt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3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Bot right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4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Centre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5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4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6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19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right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7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21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3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8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16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2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9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solidFill>
                      <a:schemeClr val="accent4"/>
                    </a:solidFill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left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10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25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Top centre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11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Y</a:t>
                      </a:r>
                    </a:p>
                  </a:txBody>
                  <a:tcPr marL="50800" marR="50800" marT="50800" marB="50800" anchor="ctr" anchorCtr="0" horzOverflow="overflow"/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24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</a:tcPr>
                </a:tc>
              </a:tr>
              <a:tr h="483576"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Digit 1</a:t>
                      </a:r>
                    </a:p>
                  </a:txBody>
                  <a:tcPr marL="50800" marR="50800" marT="50800" marB="50800" anchor="ctr" anchorCtr="0" horzOverflow="overflow">
                    <a:lnL w="12700">
                      <a:miter lim="400000"/>
                    </a:lnL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12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N</a:t>
                      </a:r>
                    </a:p>
                  </a:txBody>
                  <a:tcPr marL="50800" marR="50800" marT="50800" marB="50800" anchor="ctr" anchorCtr="0" horzOverflow="overflow"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  <a:tc>
                  <a:txBody>
                    <a:bodyPr/>
                    <a:lstStyle/>
                    <a:p>
                      <a:pPr defTabSz="914400">
                        <a:defRPr sz="1800"/>
                      </a:pPr>
                      <a:r>
                        <a:rPr sz="2200">
                          <a:sym typeface="Helvetica Neue"/>
                        </a:rPr>
                        <a:t>23</a:t>
                      </a:r>
                    </a:p>
                  </a:txBody>
                  <a:tcPr marL="50800" marR="50800" marT="50800" marB="50800" anchor="ctr" anchorCtr="0" horzOverflow="overflow">
                    <a:lnR w="12700">
                      <a:miter lim="400000"/>
                    </a:lnR>
                    <a:lnB w="12700">
                      <a:miter lim="400000"/>
                    </a:lnB>
                    <a:solidFill>
                      <a:schemeClr val="accent4"/>
                    </a:solidFill>
                  </a:tcPr>
                </a:tc>
              </a:tr>
            </a:tbl>
          </a:graphicData>
        </a:graphic>
      </p:graphicFrame>
      <p:sp>
        <p:nvSpPr>
          <p:cNvPr id="355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Display 4 different numbers at the same time…"/>
          <p:cNvSpPr txBox="1"/>
          <p:nvPr>
            <p:ph type="subTitle" sz="half" idx="1"/>
          </p:nvPr>
        </p:nvSpPr>
        <p:spPr>
          <a:xfrm>
            <a:off x="1270000" y="5041900"/>
            <a:ext cx="10464800" cy="2433632"/>
          </a:xfrm>
          <a:prstGeom prst="rect">
            <a:avLst/>
          </a:prstGeom>
        </p:spPr>
        <p:txBody>
          <a:bodyPr/>
          <a:lstStyle/>
          <a:p>
            <a:pPr marL="821531" indent="-821531" algn="l" defTabSz="403097">
              <a:spcBef>
                <a:spcPts val="1300"/>
              </a:spcBef>
              <a:buSzPct val="100000"/>
              <a:buAutoNum type="arabicPeriod" startAt="1"/>
              <a:defRPr sz="4140"/>
            </a:pPr>
            <a:r>
              <a:t>Display 4 different numbers at the same time</a:t>
            </a:r>
          </a:p>
          <a:p>
            <a:pPr marL="821531" indent="-821531" algn="l" defTabSz="403097">
              <a:spcBef>
                <a:spcPts val="1300"/>
              </a:spcBef>
              <a:buSzPct val="100000"/>
              <a:buAutoNum type="arabicPeriod" startAt="1"/>
              <a:defRPr sz="4140"/>
            </a:pPr>
            <a:r>
              <a:t>Make a clock with minutes and seconds</a:t>
            </a:r>
          </a:p>
        </p:txBody>
      </p:sp>
      <p:pic>
        <p:nvPicPr>
          <p:cNvPr id="358" name="logo_transparent.png" descr="logo_transparent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752600" y="-1460500"/>
            <a:ext cx="9753600" cy="9753600"/>
          </a:xfrm>
          <a:prstGeom prst="rect">
            <a:avLst/>
          </a:prstGeom>
          <a:ln w="12700">
            <a:miter lim="400000"/>
          </a:ln>
        </p:spPr>
      </p:pic>
      <p:sp>
        <p:nvSpPr>
          <p:cNvPr id="359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>
                <a:latin typeface="Helvetica Neue Thin"/>
                <a:ea typeface="Helvetica Neue Thin"/>
                <a:cs typeface="Helvetica Neue Thin"/>
                <a:sym typeface="Helvetica Neue Thin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Project - Smart Hom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 - Smart Home</a:t>
            </a:r>
          </a:p>
        </p:txBody>
      </p:sp>
      <p:sp>
        <p:nvSpPr>
          <p:cNvPr id="362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Exampl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</a:t>
            </a:r>
          </a:p>
        </p:txBody>
      </p:sp>
      <p:sp>
        <p:nvSpPr>
          <p:cNvPr id="365" name="Example system design: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Example system design:</a:t>
            </a:r>
          </a:p>
          <a:p>
            <a:pPr/>
            <a:r>
              <a:t>Morning alarm system: alarm rings at 8AM, push alarm button to stop the alarm, and then light turns on automatically</a:t>
            </a:r>
          </a:p>
          <a:p>
            <a:pPr/>
            <a:r>
              <a:t>Buzzer rings when 7seg goes to 8, push button to stop the alarm, and the LED lights up automatically</a:t>
            </a:r>
          </a:p>
        </p:txBody>
      </p:sp>
      <p:sp>
        <p:nvSpPr>
          <p:cNvPr id="366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Projec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Project</a:t>
            </a:r>
          </a:p>
        </p:txBody>
      </p:sp>
      <p:sp>
        <p:nvSpPr>
          <p:cNvPr id="369" name="https://lets-code-p.github.io/ =&gt; Gallery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rPr u="sng">
                <a:hlinkClick r:id="rId2" invalidUrl="" action="" tgtFrame="" tooltip="" history="1" highlightClick="0" endSnd="0"/>
              </a:rPr>
              <a:t>https://lets-code-p.github.io/</a:t>
            </a:r>
            <a:r>
              <a:t> =&gt; Gallery</a:t>
            </a:r>
          </a:p>
          <a:p>
            <a:pPr/>
            <a:r>
              <a:t>Photo of the project</a:t>
            </a:r>
          </a:p>
          <a:p>
            <a:pPr/>
            <a:r>
              <a:t>Short description of the project</a:t>
            </a:r>
          </a:p>
        </p:txBody>
      </p:sp>
      <p:sp>
        <p:nvSpPr>
          <p:cNvPr id="370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Resourc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Resources</a:t>
            </a:r>
          </a:p>
        </p:txBody>
      </p:sp>
      <p:sp>
        <p:nvSpPr>
          <p:cNvPr id="373" name="https://projects.raspberrypi.org/en/projects/raspberry-pi-getting-started…"/>
          <p:cNvSpPr txBox="1"/>
          <p:nvPr>
            <p:ph type="body" idx="1"/>
          </p:nvPr>
        </p:nvSpPr>
        <p:spPr>
          <a:xfrm>
            <a:off x="952500" y="2597150"/>
            <a:ext cx="11099800" cy="6286500"/>
          </a:xfrm>
          <a:prstGeom prst="rect">
            <a:avLst/>
          </a:prstGeom>
        </p:spPr>
        <p:txBody>
          <a:bodyPr/>
          <a:lstStyle/>
          <a:p>
            <a:pPr marL="355600" indent="-355600" defTabSz="467359">
              <a:spcBef>
                <a:spcPts val="3300"/>
              </a:spcBef>
              <a:defRPr sz="2560"/>
            </a:pPr>
            <a:r>
              <a:rPr u="sng">
                <a:hlinkClick r:id="rId2" invalidUrl="" action="" tgtFrame="" tooltip="" history="1" highlightClick="0" endSnd="0"/>
              </a:rPr>
              <a:t>https://projects.raspberrypi.org/en/projects/raspberry-pi-getting-started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rPr u="sng">
                <a:hlinkClick r:id="rId3" invalidUrl="" action="" tgtFrame="" tooltip="" history="1" highlightClick="0" endSnd="0"/>
              </a:rPr>
              <a:t>https://curriculum.raspberrypi.org/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fritzing: a software to </a:t>
            </a:r>
            <a:r>
              <a:rPr>
                <a:latin typeface="Helvetica"/>
                <a:ea typeface="Helvetica"/>
                <a:cs typeface="Helvetica"/>
                <a:sym typeface="Helvetica"/>
              </a:rPr>
              <a:t>document </a:t>
            </a:r>
            <a:r>
              <a:t>prototypes, and help to translate into schematics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http://fritzing.org/home/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rPr u="sng">
                <a:hlinkClick r:id="rId4" invalidUrl="" action="" tgtFrame="" tooltip="" history="1" highlightClick="0" endSnd="0"/>
              </a:rPr>
              <a:t>https://github.com/adafruit/Fritzing-Library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Resistor color code: </a:t>
            </a:r>
            <a:r>
              <a:rPr u="sng">
                <a:hlinkClick r:id="rId5" invalidUrl="" action="" tgtFrame="" tooltip="" history="1" highlightClick="0" endSnd="0"/>
              </a:rPr>
              <a:t>https://www.digikey.sg/en/resources/conversion-calculators/conversion-calculator-resistor-color-code-4-band</a:t>
            </a:r>
            <a:r>
              <a:t> https://</a:t>
            </a:r>
          </a:p>
          <a:p>
            <a:pPr marL="355600" indent="-355600" defTabSz="467359">
              <a:spcBef>
                <a:spcPts val="3300"/>
              </a:spcBef>
              <a:defRPr sz="2560"/>
            </a:pPr>
            <a:r>
              <a:t>romannurik.github.io/SlidesCodeHighlighter/</a:t>
            </a:r>
          </a:p>
        </p:txBody>
      </p:sp>
      <p:sp>
        <p:nvSpPr>
          <p:cNvPr id="374" name="Slide Number"/>
          <p:cNvSpPr txBox="1"/>
          <p:nvPr>
            <p:ph type="sldNum" sz="quarter" idx="4294967295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Python on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Python on Pi</a:t>
            </a:r>
          </a:p>
        </p:txBody>
      </p:sp>
      <p:sp>
        <p:nvSpPr>
          <p:cNvPr id="135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ython Programming on Pi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508254">
              <a:defRPr sz="6960"/>
            </a:lvl1pPr>
          </a:lstStyle>
          <a:p>
            <a:pPr/>
            <a:r>
              <a:t>Python Programming on Pi</a:t>
            </a:r>
          </a:p>
        </p:txBody>
      </p:sp>
      <p:pic>
        <p:nvPicPr>
          <p:cNvPr id="138" name="page2image61435264.png" descr="page2image61435264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459" y="1994075"/>
            <a:ext cx="4977538" cy="4604224"/>
          </a:xfrm>
          <a:prstGeom prst="rect">
            <a:avLst/>
          </a:prstGeom>
          <a:ln w="12700">
            <a:miter lim="400000"/>
          </a:ln>
        </p:spPr>
      </p:pic>
      <p:sp>
        <p:nvSpPr>
          <p:cNvPr id="139" name="Text"/>
          <p:cNvSpPr txBox="1"/>
          <p:nvPr/>
        </p:nvSpPr>
        <p:spPr>
          <a:xfrm>
            <a:off x="3962400" y="2412999"/>
            <a:ext cx="190500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40" name="page2image61434640.jpg" descr="page2image61434640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364392" y="6112948"/>
            <a:ext cx="6959467" cy="2944390"/>
          </a:xfrm>
          <a:prstGeom prst="rect">
            <a:avLst/>
          </a:prstGeom>
          <a:ln w="12700">
            <a:miter lim="400000"/>
          </a:ln>
        </p:spPr>
      </p:pic>
      <p:sp>
        <p:nvSpPr>
          <p:cNvPr id="141" name="Text"/>
          <p:cNvSpPr txBox="1"/>
          <p:nvPr/>
        </p:nvSpPr>
        <p:spPr>
          <a:xfrm>
            <a:off x="5257469" y="1801582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pic>
        <p:nvPicPr>
          <p:cNvPr id="142" name="page2image61433392.png" descr="page2image61433392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7073491" y="3854625"/>
            <a:ext cx="4686301" cy="977901"/>
          </a:xfrm>
          <a:prstGeom prst="rect">
            <a:avLst/>
          </a:prstGeom>
          <a:ln w="12700">
            <a:miter lim="400000"/>
          </a:ln>
        </p:spPr>
      </p:pic>
      <p:sp>
        <p:nvSpPr>
          <p:cNvPr id="143" name="Text"/>
          <p:cNvSpPr txBox="1"/>
          <p:nvPr/>
        </p:nvSpPr>
        <p:spPr>
          <a:xfrm>
            <a:off x="3706015" y="6902308"/>
            <a:ext cx="190501" cy="457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 algn="l" defTabSz="457200">
              <a:lnSpc>
                <a:spcPts val="2800"/>
              </a:lnSpc>
              <a:defRPr b="0" sz="1200">
                <a:latin typeface="Times"/>
                <a:ea typeface="Times"/>
                <a:cs typeface="Times"/>
                <a:sym typeface="Times"/>
              </a:defRPr>
            </a:lvl1pPr>
          </a:lstStyle>
          <a:p>
            <a:pPr/>
            <a:r>
              <a:t> </a:t>
            </a:r>
          </a:p>
        </p:txBody>
      </p:sp>
      <p:sp>
        <p:nvSpPr>
          <p:cNvPr id="144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Circuit Design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Circuit Design</a:t>
            </a:r>
          </a:p>
        </p:txBody>
      </p:sp>
      <p:sp>
        <p:nvSpPr>
          <p:cNvPr id="147" name="Bread Board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</a:t>
            </a:r>
          </a:p>
          <a:p>
            <a:pPr/>
            <a:r>
              <a:t>Circuit Design Process</a:t>
            </a:r>
          </a:p>
          <a:p>
            <a:pPr/>
            <a:r>
              <a:t>GPIO T-extension</a:t>
            </a:r>
          </a:p>
          <a:p>
            <a:pPr/>
            <a:r>
              <a:t>Jumper wire</a:t>
            </a:r>
          </a:p>
        </p:txBody>
      </p:sp>
      <p:sp>
        <p:nvSpPr>
          <p:cNvPr id="148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400_points_breadboard.jpg" descr="400_points_breadboard.jp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4599" r="0" b="4599"/>
          <a:stretch>
            <a:fillRect/>
          </a:stretch>
        </p:blipFill>
        <p:spPr>
          <a:xfrm>
            <a:off x="-640572" y="1507145"/>
            <a:ext cx="7903884" cy="4785555"/>
          </a:xfrm>
          <a:prstGeom prst="rect">
            <a:avLst/>
          </a:prstGeom>
        </p:spPr>
      </p:pic>
      <p:sp>
        <p:nvSpPr>
          <p:cNvPr id="151" name="Bread Board?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Board?</a:t>
            </a:r>
          </a:p>
        </p:txBody>
      </p:sp>
      <p:sp>
        <p:nvSpPr>
          <p:cNvPr id="152" name="Left: By oomlout - BREB-01 (Breadboard), CC BY-SA 2.0, https://commons.wikimedia.org/w/index.php?curid=19867043…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/>
          <a:p>
            <a:pPr>
              <a:defRPr i="1" sz="1200">
                <a:solidFill>
                  <a:srgbClr val="929292"/>
                </a:solidFill>
              </a:defRPr>
            </a:pPr>
            <a:r>
              <a:t>Left: By oomlout - BREB-01 (Breadboard), CC BY-SA 2.0, https://commons.wikimedia.org/w/index.php?curid=19867043</a:t>
            </a:r>
          </a:p>
          <a:p>
            <a:pPr>
              <a:defRPr i="1" sz="1200">
                <a:solidFill>
                  <a:srgbClr val="929292"/>
                </a:solidFill>
              </a:defRPr>
            </a:pPr>
            <a:r>
              <a:t>Right: By Evan Swigart from Chicago, USA - Homemade White Bread with Strawberry Jam, CC BY 2.0, https://commons.wikimedia.org/w/index.php?curid=11626953</a:t>
            </a:r>
          </a:p>
        </p:txBody>
      </p:sp>
      <p:pic>
        <p:nvPicPr>
          <p:cNvPr id="153" name="Homemade_White_Bread_with_Strawberry_Jam.jpg" descr="Homemade_White_Bread_with_Strawberry_Jam.jp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661607" y="1834919"/>
            <a:ext cx="6216288" cy="4129972"/>
          </a:xfrm>
          <a:prstGeom prst="rect">
            <a:avLst/>
          </a:prstGeom>
          <a:ln w="12700">
            <a:miter lim="400000"/>
          </a:ln>
        </p:spPr>
      </p:pic>
      <p:sp>
        <p:nvSpPr>
          <p:cNvPr id="154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m="http://schemas.openxmlformats.org/officeDocument/2006/math" xmlns:a14="http://schemas.microsoft.com/office/drawing/2010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Screenshot 2019-02-20 at 9.23.02 PM.png" descr="Screenshot 2019-02-20 at 9.23.02 PM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5119" r="0" b="5119"/>
          <a:stretch>
            <a:fillRect/>
          </a:stretch>
        </p:blipFill>
        <p:spPr>
          <a:xfrm>
            <a:off x="1625600" y="889944"/>
            <a:ext cx="9753600" cy="5471812"/>
          </a:xfrm>
          <a:prstGeom prst="rect">
            <a:avLst/>
          </a:prstGeom>
        </p:spPr>
      </p:pic>
      <p:sp>
        <p:nvSpPr>
          <p:cNvPr id="157" name="Bread Board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Bread Board</a:t>
            </a:r>
          </a:p>
        </p:txBody>
      </p:sp>
      <p:sp>
        <p:nvSpPr>
          <p:cNvPr id="158" name="Collin's Lab: The REAL Breadboard, https://www.youtube.com/watch?v=HrG98HJ3Z6w&amp;gl=SG&amp;hl=en-GB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 anchor="b"/>
          <a:lstStyle>
            <a:lvl1pPr>
              <a:defRPr i="1" sz="1200">
                <a:solidFill>
                  <a:srgbClr val="929292"/>
                </a:solidFill>
              </a:defRPr>
            </a:lvl1pPr>
          </a:lstStyle>
          <a:p>
            <a:pPr/>
            <a:r>
              <a:t>Collin's Lab: The REAL Breadboard, https://www.youtube.com/watch?v=HrG98HJ3Z6w&amp;gl=SG&amp;hl=en-GB</a:t>
            </a:r>
          </a:p>
        </p:txBody>
      </p:sp>
      <p:sp>
        <p:nvSpPr>
          <p:cNvPr id="159" name="Slide Number"/>
          <p:cNvSpPr txBox="1"/>
          <p:nvPr>
            <p:ph type="sldNum" sz="quarter" idx="4294967295"/>
          </p:nvPr>
        </p:nvSpPr>
        <p:spPr>
          <a:xfrm>
            <a:off x="6385373" y="9296400"/>
            <a:ext cx="227280" cy="324306"/>
          </a:xfrm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E5E5E"/>
      </a:dk2>
      <a:lt2>
        <a:srgbClr val="D6D5D5"/>
      </a:lt2>
      <a:accent1>
        <a:srgbClr val="00A2FF"/>
      </a:accent1>
      <a:accent2>
        <a:srgbClr val="16E7CF"/>
      </a:accent2>
      <a:accent3>
        <a:srgbClr val="61D836"/>
      </a:accent3>
      <a:accent4>
        <a:srgbClr val="FAE232"/>
      </a:accent4>
      <a:accent5>
        <a:srgbClr val="FF644E"/>
      </a:accent5>
      <a:accent6>
        <a:srgbClr val="EF5FA7"/>
      </a:accent6>
      <a:hlink>
        <a:srgbClr val="0000FF"/>
      </a:hlink>
      <a:folHlink>
        <a:srgbClr val="FF00FF"/>
      </a:folHlink>
    </a:clrScheme>
    <a:fontScheme name="White">
      <a:majorFont>
        <a:latin typeface="Helvetica Neue Medium"/>
        <a:ea typeface="Helvetica Neue Medium"/>
        <a:cs typeface="Helvetica Neue Medium"/>
      </a:majorFont>
      <a:minorFont>
        <a:latin typeface="Helvetica Neue Medium"/>
        <a:ea typeface="Helvetica Neue Medium"/>
        <a:cs typeface="Helvetica Neue Medium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accent1"/>
        </a:solid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2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Neue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1" baseline="0" cap="none" i="0" spc="0" strike="noStrike" sz="24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Neue"/>
            <a:ea typeface="Helvetica Neue"/>
            <a:cs typeface="Helvetica Neue"/>
            <a:sym typeface="Helvetica Neue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